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8"/>
  </p:handoutMasterIdLst>
  <p:sldIdLst>
    <p:sldId id="257" r:id="rId2"/>
    <p:sldId id="260" r:id="rId3"/>
    <p:sldId id="261" r:id="rId4"/>
    <p:sldId id="263" r:id="rId5"/>
    <p:sldId id="266" r:id="rId6"/>
    <p:sldId id="264" r:id="rId7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75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A8D5819-137A-4F5C-BC62-BD350EF51B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DDE944C-D5E5-495A-9455-FA35460F2E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409B2-A053-48A7-97AA-63DB17B3DA59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77780DE-F46F-4736-8CF0-C669F19D42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C8CF04F-65B0-4BC0-B2DE-E5E810551F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5B070-961C-4B37-89E3-D117C43FA3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149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F99457-101A-402B-AF87-DD6F5F624CFA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7388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9457-101A-402B-AF87-DD6F5F624CFA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64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9457-101A-402B-AF87-DD6F5F624CFA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03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9457-101A-402B-AF87-DD6F5F624CFA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51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F99457-101A-402B-AF87-DD6F5F624CFA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82905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9457-101A-402B-AF87-DD6F5F624CFA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78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9457-101A-402B-AF87-DD6F5F624CFA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24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9457-101A-402B-AF87-DD6F5F624CFA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63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9457-101A-402B-AF87-DD6F5F624CFA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99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F99457-101A-402B-AF87-DD6F5F624CFA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193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F99457-101A-402B-AF87-DD6F5F624CFA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582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90B1F89-639C-422B-8B9D-FBAD16117DF8}" type="datetimeFigureOut">
              <a:rPr lang="fr-FR" smtClean="0">
                <a:solidFill>
                  <a:srgbClr val="564B3C"/>
                </a:solidFill>
              </a:rPr>
              <a:pPr/>
              <a:t>09/04/2020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7698DCB-2DDD-4618-8AEF-A9D664730302}" type="slidenum">
              <a:rPr lang="fr-FR" smtClean="0">
                <a:solidFill>
                  <a:srgbClr val="564B3C"/>
                </a:solidFill>
              </a:rPr>
              <a:pPr/>
              <a:t>‹N°›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733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66976" y="2467428"/>
            <a:ext cx="7286676" cy="818695"/>
          </a:xfrm>
        </p:spPr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Conseil PEDAGOGIQUE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5670" y="3886200"/>
            <a:ext cx="4357718" cy="1185874"/>
          </a:xfrm>
        </p:spPr>
        <p:txBody>
          <a:bodyPr>
            <a:normAutofit/>
          </a:bodyPr>
          <a:lstStyle/>
          <a:p>
            <a:pPr algn="ctr"/>
            <a:r>
              <a:rPr lang="fr-FR" b="1"/>
              <a:t>Kourou le 12 </a:t>
            </a:r>
            <a:r>
              <a:rPr lang="fr-FR" b="1" dirty="0"/>
              <a:t>décembre 2019</a:t>
            </a:r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</p:txBody>
      </p:sp>
      <p:pic>
        <p:nvPicPr>
          <p:cNvPr id="4" name="officeArt object"/>
          <p:cNvPicPr/>
          <p:nvPr/>
        </p:nvPicPr>
        <p:blipFill>
          <a:blip r:embed="rId2" cstate="print"/>
          <a:srcRect r="64883" b="32051"/>
          <a:stretch>
            <a:fillRect/>
          </a:stretch>
        </p:blipFill>
        <p:spPr>
          <a:xfrm>
            <a:off x="5161249" y="444666"/>
            <a:ext cx="1869502" cy="1550928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5" name="officeArt object" descr="X:\2017_nouveau_logo_academie_Guyane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57650" y="3886200"/>
            <a:ext cx="1623276" cy="155092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7D0EA67-688E-4A99-B952-7FD2FB519EFE}"/>
              </a:ext>
            </a:extLst>
          </p:cNvPr>
          <p:cNvSpPr/>
          <p:nvPr/>
        </p:nvSpPr>
        <p:spPr>
          <a:xfrm>
            <a:off x="850070" y="-546616"/>
            <a:ext cx="253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/>
              <a:t>CONSEIL PEDAGOGIQUE</a:t>
            </a:r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E5A5E6-B28A-43F7-A790-8608EAD8D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121" y="781878"/>
            <a:ext cx="2849217" cy="193229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>
                <a:solidFill>
                  <a:schemeClr val="accent5">
                    <a:lumMod val="75000"/>
                  </a:schemeClr>
                </a:solidFill>
              </a:rPr>
              <a:t>Labellisation Lycée des Métiers Habitat et Services</a:t>
            </a:r>
            <a:br>
              <a:rPr lang="fr-FR" sz="32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fr-FR" sz="32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fr-FR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EE9E42-235B-4988-BCB5-8B027E225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7357" y="781878"/>
            <a:ext cx="7659755" cy="5353879"/>
          </a:xfrm>
        </p:spPr>
        <p:txBody>
          <a:bodyPr/>
          <a:lstStyle/>
          <a:p>
            <a:r>
              <a:rPr lang="fr-FR" sz="1400" dirty="0"/>
              <a:t>Le Lycée vient d’obtenir la labellisation « lycée des Métiers Habitat et Services ». </a:t>
            </a:r>
          </a:p>
          <a:p>
            <a:r>
              <a:rPr lang="fr-FR" sz="1400" dirty="0"/>
              <a:t>Engagement de l’EPLE dans une démarche d’amélioration continue/ travail sur l’offre de formations professionnelles construite autour d’un ensemble de métiers et de parcours de formation. 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6146" name="Picture 2" descr="Criteres de labelisation la salesienne st etien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8975" y="1790163"/>
            <a:ext cx="6631391" cy="4835825"/>
          </a:xfrm>
          <a:prstGeom prst="rect">
            <a:avLst/>
          </a:prstGeom>
          <a:noFill/>
        </p:spPr>
      </p:pic>
      <p:pic>
        <p:nvPicPr>
          <p:cNvPr id="6148" name="Picture 4" descr="Labelisation lycee des metiers la salesienne st etien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6603" y="2826034"/>
            <a:ext cx="5076967" cy="3240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3020532"/>
      </p:ext>
    </p:extLst>
  </p:cSld>
  <p:clrMapOvr>
    <a:masterClrMapping/>
  </p:clrMapOvr>
  <p:transition spd="med">
    <p:strip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753D6C-EC74-47AB-9ED0-9FDFBBABC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158" y="515155"/>
            <a:ext cx="10612191" cy="656821"/>
          </a:xfrm>
        </p:spPr>
        <p:txBody>
          <a:bodyPr>
            <a:normAutofit/>
          </a:bodyPr>
          <a:lstStyle/>
          <a:p>
            <a:pPr algn="ctr"/>
            <a:br>
              <a:rPr lang="fr-FR" sz="16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2000" b="1" u="sng" dirty="0">
                <a:solidFill>
                  <a:schemeClr val="accent6">
                    <a:lumMod val="75000"/>
                  </a:schemeClr>
                </a:solidFill>
              </a:rPr>
              <a:t>Prévision de structure 2020/21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C2E5DEE-3E06-4090-9314-60E4CBBF19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754553"/>
              </p:ext>
            </p:extLst>
          </p:nvPr>
        </p:nvGraphicFramePr>
        <p:xfrm>
          <a:off x="927279" y="1370116"/>
          <a:ext cx="10934163" cy="5119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923">
                  <a:extLst>
                    <a:ext uri="{9D8B030D-6E8A-4147-A177-3AD203B41FA5}">
                      <a16:colId xmlns:a16="http://schemas.microsoft.com/office/drawing/2014/main" val="1991138541"/>
                    </a:ext>
                  </a:extLst>
                </a:gridCol>
                <a:gridCol w="2566731">
                  <a:extLst>
                    <a:ext uri="{9D8B030D-6E8A-4147-A177-3AD203B41FA5}">
                      <a16:colId xmlns:a16="http://schemas.microsoft.com/office/drawing/2014/main" val="26255518"/>
                    </a:ext>
                  </a:extLst>
                </a:gridCol>
                <a:gridCol w="2658119">
                  <a:extLst>
                    <a:ext uri="{9D8B030D-6E8A-4147-A177-3AD203B41FA5}">
                      <a16:colId xmlns:a16="http://schemas.microsoft.com/office/drawing/2014/main" val="799810080"/>
                    </a:ext>
                  </a:extLst>
                </a:gridCol>
                <a:gridCol w="2416390">
                  <a:extLst>
                    <a:ext uri="{9D8B030D-6E8A-4147-A177-3AD203B41FA5}">
                      <a16:colId xmlns:a16="http://schemas.microsoft.com/office/drawing/2014/main" val="2668861111"/>
                    </a:ext>
                  </a:extLst>
                </a:gridCol>
              </a:tblGrid>
              <a:tr h="33385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Bac 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Bac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Post Bac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525663"/>
                  </a:ext>
                </a:extLst>
              </a:tr>
              <a:tr h="4774103">
                <a:tc>
                  <a:txBody>
                    <a:bodyPr/>
                    <a:lstStyle/>
                    <a:p>
                      <a:pPr algn="ctr"/>
                      <a:r>
                        <a:rPr lang="fr-FR" sz="1400" b="1" u="sng" dirty="0"/>
                        <a:t>2 CAP EPC  (Equipier polyvalent de commerce)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T</a:t>
                      </a:r>
                      <a:r>
                        <a:rPr lang="fr-FR" sz="1400" baseline="0" dirty="0"/>
                        <a:t> </a:t>
                      </a:r>
                      <a:r>
                        <a:rPr lang="fr-FR" sz="1400" dirty="0"/>
                        <a:t>ECMS et EVS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CAP AEPE ( 1 et</a:t>
                      </a:r>
                      <a:r>
                        <a:rPr lang="fr-FR" sz="1400" baseline="0" dirty="0"/>
                        <a:t> T)</a:t>
                      </a:r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CAP ATMFC (1 et T)</a:t>
                      </a:r>
                    </a:p>
                    <a:p>
                      <a:pPr algn="ctr"/>
                      <a:r>
                        <a:rPr lang="fr-FR" sz="1400" dirty="0"/>
                        <a:t>CAP IS (1 et T)</a:t>
                      </a:r>
                    </a:p>
                    <a:p>
                      <a:pPr algn="ctr"/>
                      <a:r>
                        <a:rPr lang="fr-FR" sz="1400" dirty="0"/>
                        <a:t>CAP BOIS (MI/EBEN) (1 et T)</a:t>
                      </a:r>
                    </a:p>
                    <a:p>
                      <a:pPr algn="ctr"/>
                      <a:r>
                        <a:rPr lang="fr-FR" sz="1400" dirty="0"/>
                        <a:t>CAP CSHCR (1ere année)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b="1" dirty="0"/>
                        <a:t>13 classes</a:t>
                      </a:r>
                    </a:p>
                    <a:p>
                      <a:pPr algn="ctr"/>
                      <a:endParaRPr lang="fr-FR" sz="1400" b="1" dirty="0"/>
                    </a:p>
                    <a:p>
                      <a:pPr algn="ctr"/>
                      <a:r>
                        <a:rPr lang="fr-FR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 ULIS (1 et 2)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 MLDS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TFCA (2 et 1)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TMSEC (1/2 division 2</a:t>
                      </a:r>
                      <a:r>
                        <a:rPr lang="fr-FR" sz="1400" baseline="30000" dirty="0"/>
                        <a:t>nde</a:t>
                      </a:r>
                      <a:r>
                        <a:rPr lang="fr-FR" sz="1400" dirty="0"/>
                        <a:t> et 1)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TFROID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SANISOC (ASSP/SPVL)</a:t>
                      </a:r>
                    </a:p>
                    <a:p>
                      <a:pPr algn="ctr"/>
                      <a:r>
                        <a:rPr lang="fr-FR" sz="1400" dirty="0"/>
                        <a:t>(2, 1, T)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TMA</a:t>
                      </a:r>
                    </a:p>
                    <a:p>
                      <a:pPr algn="ctr"/>
                      <a:r>
                        <a:rPr lang="fr-FR" sz="1400" dirty="0"/>
                        <a:t>(2,1, T)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2 MRCU </a:t>
                      </a:r>
                    </a:p>
                    <a:p>
                      <a:pPr algn="ctr"/>
                      <a:r>
                        <a:rPr lang="fr-FR" sz="1400" dirty="0"/>
                        <a:t>1, T COM</a:t>
                      </a:r>
                    </a:p>
                    <a:p>
                      <a:pPr algn="ctr"/>
                      <a:r>
                        <a:rPr lang="fr-FR" sz="1400" dirty="0"/>
                        <a:t>1, T ARCU</a:t>
                      </a:r>
                    </a:p>
                    <a:p>
                      <a:pPr algn="ctr"/>
                      <a:r>
                        <a:rPr lang="fr-FR" sz="1400" dirty="0"/>
                        <a:t>MGATL (2 et 1)</a:t>
                      </a:r>
                    </a:p>
                    <a:p>
                      <a:pPr algn="ctr"/>
                      <a:r>
                        <a:rPr lang="fr-FR" sz="1400" dirty="0"/>
                        <a:t>2 TGA</a:t>
                      </a:r>
                    </a:p>
                    <a:p>
                      <a:pPr algn="ctr"/>
                      <a:r>
                        <a:rPr lang="fr-FR" sz="1400" dirty="0"/>
                        <a:t>MS</a:t>
                      </a:r>
                      <a:r>
                        <a:rPr lang="fr-FR" sz="1400" baseline="0" dirty="0"/>
                        <a:t> (2 et 1)</a:t>
                      </a:r>
                    </a:p>
                    <a:p>
                      <a:pPr algn="ctr"/>
                      <a:endParaRPr lang="fr-FR" sz="1400" baseline="0" dirty="0"/>
                    </a:p>
                    <a:p>
                      <a:pPr algn="ctr"/>
                      <a:r>
                        <a:rPr lang="fr-FR" sz="1400" b="1" baseline="0" dirty="0"/>
                        <a:t>22 classes</a:t>
                      </a:r>
                    </a:p>
                    <a:p>
                      <a:pPr algn="ctr"/>
                      <a:endParaRPr lang="fr-FR" sz="1400" b="1" baseline="0" dirty="0"/>
                    </a:p>
                    <a:p>
                      <a:pPr algn="ctr"/>
                      <a:r>
                        <a:rPr lang="fr-FR" sz="1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 MLDS</a:t>
                      </a:r>
                      <a:endParaRPr lang="fr-FR" sz="1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</a:t>
                      </a:r>
                      <a:r>
                        <a:rPr lang="fr-FR" sz="1400" baseline="30000" dirty="0"/>
                        <a:t>nde</a:t>
                      </a:r>
                      <a:r>
                        <a:rPr lang="fr-FR" sz="1400" dirty="0"/>
                        <a:t> 1</a:t>
                      </a:r>
                    </a:p>
                    <a:p>
                      <a:pPr algn="ctr"/>
                      <a:r>
                        <a:rPr lang="fr-FR" sz="1400" dirty="0"/>
                        <a:t>2</a:t>
                      </a:r>
                      <a:r>
                        <a:rPr lang="fr-FR" sz="1400" baseline="30000" dirty="0"/>
                        <a:t>nde</a:t>
                      </a:r>
                      <a:r>
                        <a:rPr lang="fr-FR" sz="1400" dirty="0"/>
                        <a:t> 2</a:t>
                      </a:r>
                    </a:p>
                    <a:p>
                      <a:pPr algn="ctr"/>
                      <a:r>
                        <a:rPr lang="fr-FR" sz="1400" dirty="0"/>
                        <a:t>2</a:t>
                      </a:r>
                      <a:r>
                        <a:rPr lang="fr-FR" sz="1400" baseline="30000" dirty="0"/>
                        <a:t>nde</a:t>
                      </a:r>
                      <a:r>
                        <a:rPr lang="fr-FR" sz="1400" dirty="0"/>
                        <a:t> 3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1ere 1</a:t>
                      </a:r>
                    </a:p>
                    <a:p>
                      <a:pPr algn="ctr"/>
                      <a:r>
                        <a:rPr lang="fr-FR" sz="1400" dirty="0"/>
                        <a:t>1ere 2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b="1" dirty="0"/>
                        <a:t>5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BTS MCO (1 et 2)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BTS FED (UFA) 2</a:t>
                      </a:r>
                      <a:r>
                        <a:rPr lang="fr-FR" sz="1400" baseline="30000" dirty="0"/>
                        <a:t>ème</a:t>
                      </a:r>
                      <a:r>
                        <a:rPr lang="fr-FR" sz="1400" dirty="0"/>
                        <a:t> année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Mention Complémentaire AG2S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b="1" dirty="0"/>
                        <a:t>4 classes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224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932687"/>
      </p:ext>
    </p:extLst>
  </p:cSld>
  <p:clrMapOvr>
    <a:masterClrMapping/>
  </p:clrMapOvr>
  <p:transition spd="med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392BC4-3390-4998-9949-8DDEA7B16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6926239" cy="54791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Point 2</a:t>
            </a:r>
            <a:r>
              <a:rPr lang="fr-FR" b="1" baseline="30000" dirty="0">
                <a:solidFill>
                  <a:schemeClr val="accent6">
                    <a:lumMod val="75000"/>
                  </a:schemeClr>
                </a:solidFill>
              </a:rPr>
              <a:t>nde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 GT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DE8D89-1A35-4C74-8E13-10CE3AF11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35313"/>
            <a:ext cx="6967182" cy="4426858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sz="1600" dirty="0"/>
              <a:t>Une moyenne par division (21.3 élèves)</a:t>
            </a:r>
          </a:p>
          <a:p>
            <a:r>
              <a:rPr lang="fr-FR" sz="1600" dirty="0"/>
              <a:t>Travaux des 2 salles de science (PC/SVT) Février 2020</a:t>
            </a:r>
          </a:p>
          <a:p>
            <a:r>
              <a:rPr lang="fr-FR" sz="1600" b="1" u="sng" dirty="0"/>
              <a:t>Mixité sociale/scolaire (représentation collective)</a:t>
            </a:r>
          </a:p>
          <a:p>
            <a:r>
              <a:rPr lang="fr-FR" sz="1600" dirty="0"/>
              <a:t>Choix d’orientation (filière technologique?)</a:t>
            </a:r>
          </a:p>
          <a:p>
            <a:r>
              <a:rPr lang="fr-FR" sz="1600" b="1" dirty="0"/>
              <a:t>Spécialités de 1ere</a:t>
            </a:r>
            <a:endParaRPr lang="fr-FR" sz="1600" i="1" dirty="0"/>
          </a:p>
          <a:p>
            <a:r>
              <a:rPr lang="fr-FR" sz="1600" i="1" dirty="0"/>
              <a:t>Cordée de la réussite: ESSEC, Sciences Po Paris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3073" name="Picture 1" descr="C:\Users\proviseur\Desktop\MILO desk\Année 2019-2020\photos\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3659" y="0"/>
            <a:ext cx="3868341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3606417"/>
      </p:ext>
    </p:extLst>
  </p:cSld>
  <p:clrMapOvr>
    <a:masterClrMapping/>
  </p:clrMapOvr>
  <p:transition spd="med"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92624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chemeClr val="accent6">
                    <a:lumMod val="75000"/>
                  </a:schemeClr>
                </a:solidFill>
              </a:rPr>
              <a:t>Section européenne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7229" y="1555845"/>
            <a:ext cx="10918209" cy="469483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Dynamique en lien avec la mise en œuvre du projet ERASMUS + Consortium (projet d’établissement)</a:t>
            </a:r>
          </a:p>
          <a:p>
            <a:r>
              <a:rPr lang="fr-FR" b="1" u="sng" dirty="0">
                <a:solidFill>
                  <a:schemeClr val="accent6">
                    <a:lumMod val="75000"/>
                  </a:schemeClr>
                </a:solidFill>
              </a:rPr>
              <a:t>En interne nécessité: </a:t>
            </a:r>
          </a:p>
          <a:p>
            <a:r>
              <a:rPr lang="fr-FR" dirty="0"/>
              <a:t>DNL (certification en langues)</a:t>
            </a:r>
          </a:p>
          <a:p>
            <a:r>
              <a:rPr lang="fr-FR" dirty="0"/>
              <a:t>Concertation/ transversalité/ supports communs (projet bilingue à mettre en œuvre)</a:t>
            </a:r>
          </a:p>
          <a:p>
            <a:r>
              <a:rPr lang="fr-FR" dirty="0"/>
              <a:t>Valorisation pédagogique avec des activités liées aux langues/disciplines associées</a:t>
            </a:r>
          </a:p>
          <a:p>
            <a:r>
              <a:rPr lang="fr-FR" dirty="0"/>
              <a:t>Profil des élèves (liaison collège-lycée): inscription sur 3 ans/ motivation (contrat)</a:t>
            </a:r>
          </a:p>
          <a:p>
            <a:r>
              <a:rPr lang="fr-FR" dirty="0"/>
              <a:t>Assistants de langue (Anglais, espagnol, portugais)</a:t>
            </a:r>
          </a:p>
          <a:p>
            <a:r>
              <a:rPr lang="fr-FR" dirty="0"/>
              <a:t>Outils numériques</a:t>
            </a:r>
          </a:p>
          <a:p>
            <a:r>
              <a:rPr lang="fr-FR" dirty="0"/>
              <a:t>Evaluation techniques professionnelles prof DNL/ Compétences linguistiques prof LV</a:t>
            </a:r>
          </a:p>
          <a:p>
            <a:r>
              <a:rPr lang="fr-FR" b="1" u="sng" dirty="0">
                <a:solidFill>
                  <a:schemeClr val="accent6">
                    <a:lumMod val="75000"/>
                  </a:schemeClr>
                </a:solidFill>
              </a:rPr>
              <a:t>Evaluation académique du dispositif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25DC8F-83E0-405E-A8B8-A74916F1E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3104866" cy="118394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Projets en cours: 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4052B1-D1E9-4F92-AFBD-AC3133CDA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96037"/>
            <a:ext cx="9601200" cy="1446662"/>
          </a:xfrm>
        </p:spPr>
        <p:txBody>
          <a:bodyPr>
            <a:normAutofit fontScale="25000" lnSpcReduction="20000"/>
          </a:bodyPr>
          <a:lstStyle/>
          <a:p>
            <a:endParaRPr lang="fr-FR" sz="8000" dirty="0"/>
          </a:p>
          <a:p>
            <a:endParaRPr lang="fr-FR" sz="8000" dirty="0"/>
          </a:p>
          <a:p>
            <a:endParaRPr lang="fr-FR" sz="8000" dirty="0"/>
          </a:p>
          <a:p>
            <a:endParaRPr lang="fr-FR" sz="8000" dirty="0"/>
          </a:p>
          <a:p>
            <a:r>
              <a:rPr lang="fr-FR" sz="8000" dirty="0"/>
              <a:t>Résidence photographe (collectif LOVA </a:t>
            </a:r>
            <a:r>
              <a:rPr lang="fr-FR" sz="8000" dirty="0" err="1"/>
              <a:t>LOVA</a:t>
            </a:r>
            <a:r>
              <a:rPr lang="fr-FR" sz="8000" dirty="0"/>
              <a:t>) janvier-février 2020</a:t>
            </a:r>
          </a:p>
          <a:p>
            <a:r>
              <a:rPr lang="fr-FR" sz="8000" dirty="0"/>
              <a:t>« </a:t>
            </a:r>
            <a:r>
              <a:rPr lang="fr-FR" sz="8000" i="1" dirty="0"/>
              <a:t>Call center</a:t>
            </a:r>
            <a:r>
              <a:rPr lang="fr-FR" sz="8000" dirty="0"/>
              <a:t> » (20-24 janvier 2020)</a:t>
            </a:r>
          </a:p>
          <a:p>
            <a:r>
              <a:rPr lang="fr-FR" sz="8000" dirty="0"/>
              <a:t>FORUM post-bac (29 janvier 2020)</a:t>
            </a:r>
          </a:p>
          <a:p>
            <a:r>
              <a:rPr lang="fr-FR" sz="8000" dirty="0"/>
              <a:t>Jardin suspendu (2</a:t>
            </a:r>
            <a:r>
              <a:rPr lang="fr-FR" sz="8000" baseline="30000" dirty="0"/>
              <a:t>ème</a:t>
            </a:r>
            <a:r>
              <a:rPr lang="fr-FR" sz="8000" dirty="0"/>
              <a:t> semestre 2020)</a:t>
            </a:r>
          </a:p>
          <a:p>
            <a:r>
              <a:rPr lang="fr-FR" sz="8000" dirty="0"/>
              <a:t>« </a:t>
            </a:r>
            <a:r>
              <a:rPr lang="fr-FR" sz="8000" i="1" dirty="0"/>
              <a:t>Silence on lit!</a:t>
            </a:r>
            <a:r>
              <a:rPr lang="fr-FR" sz="8000" dirty="0"/>
              <a:t> » (CDI) (2</a:t>
            </a:r>
            <a:r>
              <a:rPr lang="fr-FR" sz="8000" baseline="30000" dirty="0"/>
              <a:t>ème</a:t>
            </a:r>
            <a:r>
              <a:rPr lang="fr-FR" sz="8000" dirty="0"/>
              <a:t> semestre 2020)</a:t>
            </a:r>
          </a:p>
          <a:p>
            <a:endParaRPr lang="fr-FR" sz="8000" dirty="0"/>
          </a:p>
          <a:p>
            <a:pPr algn="ctr">
              <a:buNone/>
            </a:pPr>
            <a:r>
              <a:rPr lang="fr-FR" sz="8000" b="1" dirty="0">
                <a:solidFill>
                  <a:schemeClr val="accent6">
                    <a:lumMod val="75000"/>
                  </a:schemeClr>
                </a:solidFill>
              </a:rPr>
              <a:t>https://lp-elie-castor.eta.ac-guyane.fr/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5559166"/>
      </p:ext>
    </p:extLst>
  </p:cSld>
  <p:clrMapOvr>
    <a:masterClrMapping/>
  </p:clrMapOvr>
  <p:transition spd="med">
    <p:pull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gnage">
  <a:themeElements>
    <a:clrScheme name="Rognage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Rognage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xture grung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571</TotalTime>
  <Words>435</Words>
  <Application>Microsoft Office PowerPoint</Application>
  <PresentationFormat>Grand écran</PresentationFormat>
  <Paragraphs>102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Calibri</vt:lpstr>
      <vt:lpstr>Franklin Gothic Book</vt:lpstr>
      <vt:lpstr>Rognage</vt:lpstr>
      <vt:lpstr>Conseil PEDAGOGIQUE</vt:lpstr>
      <vt:lpstr>Labellisation Lycée des Métiers Habitat et Services  </vt:lpstr>
      <vt:lpstr> Prévision de structure 2020/21</vt:lpstr>
      <vt:lpstr>Point 2nde GT</vt:lpstr>
      <vt:lpstr>Section européenne</vt:lpstr>
      <vt:lpstr>Projets en cours: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PEDAGOGIQUE</dc:title>
  <dc:creator>Directeur-CFA</dc:creator>
  <cp:lastModifiedBy>Nicolas Mirisky</cp:lastModifiedBy>
  <cp:revision>43</cp:revision>
  <dcterms:created xsi:type="dcterms:W3CDTF">2019-12-10T12:02:00Z</dcterms:created>
  <dcterms:modified xsi:type="dcterms:W3CDTF">2020-04-09T12:26:12Z</dcterms:modified>
</cp:coreProperties>
</file>