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85" r:id="rId1"/>
  </p:sldMasterIdLst>
  <p:handoutMasterIdLst>
    <p:handoutMasterId r:id="rId11"/>
  </p:handoutMasterIdLst>
  <p:sldIdLst>
    <p:sldId id="257" r:id="rId2"/>
    <p:sldId id="260" r:id="rId3"/>
    <p:sldId id="263" r:id="rId4"/>
    <p:sldId id="266" r:id="rId5"/>
    <p:sldId id="267" r:id="rId6"/>
    <p:sldId id="268" r:id="rId7"/>
    <p:sldId id="261" r:id="rId8"/>
    <p:sldId id="269" r:id="rId9"/>
    <p:sldId id="270" r:id="rId1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368" autoAdjust="0"/>
    <p:restoredTop sz="94660"/>
  </p:normalViewPr>
  <p:slideViewPr>
    <p:cSldViewPr snapToGrid="0">
      <p:cViewPr varScale="1">
        <p:scale>
          <a:sx n="72" d="100"/>
          <a:sy n="72" d="100"/>
        </p:scale>
        <p:origin x="1050" y="78"/>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0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A8D5819-137A-4F5C-BC62-BD350EF51BD3}"/>
              </a:ext>
            </a:extLst>
          </p:cNvPr>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DDE944C-D5E5-495A-9455-FA35460F2EE2}"/>
              </a:ext>
            </a:extLst>
          </p:cNvPr>
          <p:cNvSpPr>
            <a:spLocks noGrp="1"/>
          </p:cNvSpPr>
          <p:nvPr>
            <p:ph type="dt" sz="quarter" idx="1"/>
          </p:nvPr>
        </p:nvSpPr>
        <p:spPr>
          <a:xfrm>
            <a:off x="3850442" y="0"/>
            <a:ext cx="2945660" cy="498056"/>
          </a:xfrm>
          <a:prstGeom prst="rect">
            <a:avLst/>
          </a:prstGeom>
        </p:spPr>
        <p:txBody>
          <a:bodyPr vert="horz" lIns="92108" tIns="46054" rIns="92108" bIns="46054" rtlCol="0"/>
          <a:lstStyle>
            <a:lvl1pPr algn="r">
              <a:defRPr sz="1200"/>
            </a:lvl1pPr>
          </a:lstStyle>
          <a:p>
            <a:fld id="{739409B2-A053-48A7-97AA-63DB17B3DA59}" type="datetimeFigureOut">
              <a:rPr lang="fr-FR" smtClean="0"/>
              <a:pPr/>
              <a:t>14/03/2020</a:t>
            </a:fld>
            <a:endParaRPr lang="fr-FR"/>
          </a:p>
        </p:txBody>
      </p:sp>
      <p:sp>
        <p:nvSpPr>
          <p:cNvPr id="4" name="Espace réservé du pied de page 3">
            <a:extLst>
              <a:ext uri="{FF2B5EF4-FFF2-40B4-BE49-F238E27FC236}">
                <a16:creationId xmlns:a16="http://schemas.microsoft.com/office/drawing/2014/main" id="{F77780DE-F46F-4736-8CF0-C669F19D4299}"/>
              </a:ext>
            </a:extLst>
          </p:cNvPr>
          <p:cNvSpPr>
            <a:spLocks noGrp="1"/>
          </p:cNvSpPr>
          <p:nvPr>
            <p:ph type="ftr" sz="quarter" idx="2"/>
          </p:nvPr>
        </p:nvSpPr>
        <p:spPr>
          <a:xfrm>
            <a:off x="0" y="9428584"/>
            <a:ext cx="2945660" cy="498055"/>
          </a:xfrm>
          <a:prstGeom prst="rect">
            <a:avLst/>
          </a:prstGeom>
        </p:spPr>
        <p:txBody>
          <a:bodyPr vert="horz" lIns="92108" tIns="46054" rIns="92108" bIns="46054"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C8CF04F-65B0-4BC0-B2DE-E5E810551FE1}"/>
              </a:ext>
            </a:extLst>
          </p:cNvPr>
          <p:cNvSpPr>
            <a:spLocks noGrp="1"/>
          </p:cNvSpPr>
          <p:nvPr>
            <p:ph type="sldNum" sz="quarter" idx="3"/>
          </p:nvPr>
        </p:nvSpPr>
        <p:spPr>
          <a:xfrm>
            <a:off x="3850442" y="9428584"/>
            <a:ext cx="2945660" cy="498055"/>
          </a:xfrm>
          <a:prstGeom prst="rect">
            <a:avLst/>
          </a:prstGeom>
        </p:spPr>
        <p:txBody>
          <a:bodyPr vert="horz" lIns="92108" tIns="46054" rIns="92108" bIns="46054" rtlCol="0" anchor="b"/>
          <a:lstStyle>
            <a:lvl1pPr algn="r">
              <a:defRPr sz="1200"/>
            </a:lvl1pPr>
          </a:lstStyle>
          <a:p>
            <a:fld id="{8935B070-961C-4B37-89E3-D117C43FA377}" type="slidenum">
              <a:rPr lang="fr-FR" smtClean="0"/>
              <a:pPr/>
              <a:t>‹N°›</a:t>
            </a:fld>
            <a:endParaRPr lang="fr-FR"/>
          </a:p>
        </p:txBody>
      </p:sp>
    </p:spTree>
    <p:extLst>
      <p:ext uri="{BB962C8B-B14F-4D97-AF65-F5344CB8AC3E}">
        <p14:creationId xmlns:p14="http://schemas.microsoft.com/office/powerpoint/2010/main" val="9771490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a:t>Modifiez le style du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3F99457-101A-402B-AF87-DD6F5F624CFA}" type="datetimeFigureOut">
              <a:rPr lang="fr-FR" smtClean="0"/>
              <a:pPr/>
              <a:t>14/03/2020</a:t>
            </a:fld>
            <a:endParaRPr lang="fr-FR"/>
          </a:p>
        </p:txBody>
      </p:sp>
      <p:sp>
        <p:nvSpPr>
          <p:cNvPr id="5" name="Footer Placeholder 4"/>
          <p:cNvSpPr>
            <a:spLocks noGrp="1"/>
          </p:cNvSpPr>
          <p:nvPr>
            <p:ph type="ftr" sz="quarter" idx="11"/>
          </p:nvPr>
        </p:nvSpPr>
        <p:spPr>
          <a:xfrm>
            <a:off x="5332412" y="5883275"/>
            <a:ext cx="4324044" cy="365125"/>
          </a:xfrm>
        </p:spPr>
        <p:txBody>
          <a:bodyPr/>
          <a:lstStyle/>
          <a:p>
            <a:endParaRPr lang="fr-FR"/>
          </a:p>
        </p:txBody>
      </p:sp>
      <p:sp>
        <p:nvSpPr>
          <p:cNvPr id="6" name="Slide Number Placeholder 5"/>
          <p:cNvSpPr>
            <a:spLocks noGrp="1"/>
          </p:cNvSpPr>
          <p:nvPr>
            <p:ph type="sldNum" sz="quarter" idx="12"/>
          </p:nvPr>
        </p:nvSpPr>
        <p:spPr/>
        <p:txBody>
          <a:bodyPr/>
          <a:lstStyle/>
          <a:p>
            <a:fld id="{BFFA80B1-B944-40E4-823D-C126EF60EEF5}" type="slidenum">
              <a:rPr lang="fr-FR" smtClean="0"/>
              <a:pPr/>
              <a:t>‹N°›</a:t>
            </a:fld>
            <a:endParaRPr lang="fr-FR"/>
          </a:p>
        </p:txBody>
      </p:sp>
    </p:spTree>
    <p:extLst>
      <p:ext uri="{BB962C8B-B14F-4D97-AF65-F5344CB8AC3E}">
        <p14:creationId xmlns:p14="http://schemas.microsoft.com/office/powerpoint/2010/main" val="2726682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90B1F89-639C-422B-8B9D-FBAD16117DF8}" type="datetimeFigureOut">
              <a:rPr lang="fr-FR" smtClean="0">
                <a:solidFill>
                  <a:srgbClr val="564B3C"/>
                </a:solidFill>
              </a:rPr>
              <a:pPr/>
              <a:t>14/03/2020</a:t>
            </a:fld>
            <a:endParaRPr lang="fr-FR" dirty="0">
              <a:solidFill>
                <a:srgbClr val="564B3C"/>
              </a:solidFill>
            </a:endParaRPr>
          </a:p>
        </p:txBody>
      </p:sp>
      <p:sp>
        <p:nvSpPr>
          <p:cNvPr id="6" name="Footer Placeholder 5"/>
          <p:cNvSpPr>
            <a:spLocks noGrp="1"/>
          </p:cNvSpPr>
          <p:nvPr>
            <p:ph type="ftr" sz="quarter" idx="11"/>
          </p:nvPr>
        </p:nvSpPr>
        <p:spPr/>
        <p:txBody>
          <a:bodyPr/>
          <a:lstStyle/>
          <a:p>
            <a:endParaRPr lang="fr-FR" dirty="0">
              <a:solidFill>
                <a:srgbClr val="564B3C"/>
              </a:solidFill>
            </a:endParaRPr>
          </a:p>
        </p:txBody>
      </p:sp>
      <p:sp>
        <p:nvSpPr>
          <p:cNvPr id="7" name="Slide Number Placeholder 6"/>
          <p:cNvSpPr>
            <a:spLocks noGrp="1"/>
          </p:cNvSpPr>
          <p:nvPr>
            <p:ph type="sldNum" sz="quarter" idx="12"/>
          </p:nvPr>
        </p:nvSpPr>
        <p:spPr/>
        <p:txBody>
          <a:bodyPr/>
          <a:lstStyle/>
          <a:p>
            <a:fld id="{07698DCB-2DDD-4618-8AEF-A9D664730302}" type="slidenum">
              <a:rPr lang="fr-FR" smtClean="0">
                <a:solidFill>
                  <a:srgbClr val="564B3C"/>
                </a:solidFill>
              </a:rPr>
              <a:pPr/>
              <a:t>‹N°›</a:t>
            </a:fld>
            <a:endParaRPr lang="fr-FR" dirty="0">
              <a:solidFill>
                <a:srgbClr val="564B3C"/>
              </a:solidFill>
            </a:endParaRPr>
          </a:p>
        </p:txBody>
      </p:sp>
    </p:spTree>
    <p:extLst>
      <p:ext uri="{BB962C8B-B14F-4D97-AF65-F5344CB8AC3E}">
        <p14:creationId xmlns:p14="http://schemas.microsoft.com/office/powerpoint/2010/main" val="1909831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90B1F89-639C-422B-8B9D-FBAD16117DF8}" type="datetimeFigureOut">
              <a:rPr lang="fr-FR" smtClean="0">
                <a:solidFill>
                  <a:srgbClr val="564B3C"/>
                </a:solidFill>
              </a:rPr>
              <a:pPr/>
              <a:t>14/03/2020</a:t>
            </a:fld>
            <a:endParaRPr lang="fr-FR" dirty="0">
              <a:solidFill>
                <a:srgbClr val="564B3C"/>
              </a:solidFill>
            </a:endParaRPr>
          </a:p>
        </p:txBody>
      </p:sp>
      <p:sp>
        <p:nvSpPr>
          <p:cNvPr id="5" name="Footer Placeholder 4"/>
          <p:cNvSpPr>
            <a:spLocks noGrp="1"/>
          </p:cNvSpPr>
          <p:nvPr>
            <p:ph type="ftr" sz="quarter" idx="11"/>
          </p:nvPr>
        </p:nvSpPr>
        <p:spPr/>
        <p:txBody>
          <a:bodyPr/>
          <a:lstStyle/>
          <a:p>
            <a:endParaRPr lang="fr-FR" dirty="0">
              <a:solidFill>
                <a:srgbClr val="564B3C"/>
              </a:solidFill>
            </a:endParaRPr>
          </a:p>
        </p:txBody>
      </p:sp>
      <p:sp>
        <p:nvSpPr>
          <p:cNvPr id="6" name="Slide Number Placeholder 5"/>
          <p:cNvSpPr>
            <a:spLocks noGrp="1"/>
          </p:cNvSpPr>
          <p:nvPr>
            <p:ph type="sldNum" sz="quarter" idx="12"/>
          </p:nvPr>
        </p:nvSpPr>
        <p:spPr/>
        <p:txBody>
          <a:bodyPr/>
          <a:lstStyle/>
          <a:p>
            <a:fld id="{07698DCB-2DDD-4618-8AEF-A9D664730302}" type="slidenum">
              <a:rPr lang="fr-FR" smtClean="0">
                <a:solidFill>
                  <a:srgbClr val="564B3C"/>
                </a:solidFill>
              </a:rPr>
              <a:pPr/>
              <a:t>‹N°›</a:t>
            </a:fld>
            <a:endParaRPr lang="fr-FR" dirty="0">
              <a:solidFill>
                <a:srgbClr val="564B3C"/>
              </a:solidFill>
            </a:endParaRPr>
          </a:p>
        </p:txBody>
      </p:sp>
    </p:spTree>
    <p:extLst>
      <p:ext uri="{BB962C8B-B14F-4D97-AF65-F5344CB8AC3E}">
        <p14:creationId xmlns:p14="http://schemas.microsoft.com/office/powerpoint/2010/main" val="1579299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90B1F89-639C-422B-8B9D-FBAD16117DF8}" type="datetimeFigureOut">
              <a:rPr lang="fr-FR" smtClean="0">
                <a:solidFill>
                  <a:srgbClr val="564B3C"/>
                </a:solidFill>
              </a:rPr>
              <a:pPr/>
              <a:t>14/03/2020</a:t>
            </a:fld>
            <a:endParaRPr lang="fr-FR" dirty="0">
              <a:solidFill>
                <a:srgbClr val="564B3C"/>
              </a:solidFill>
            </a:endParaRPr>
          </a:p>
        </p:txBody>
      </p:sp>
      <p:sp>
        <p:nvSpPr>
          <p:cNvPr id="5" name="Footer Placeholder 4"/>
          <p:cNvSpPr>
            <a:spLocks noGrp="1"/>
          </p:cNvSpPr>
          <p:nvPr>
            <p:ph type="ftr" sz="quarter" idx="11"/>
          </p:nvPr>
        </p:nvSpPr>
        <p:spPr/>
        <p:txBody>
          <a:bodyPr/>
          <a:lstStyle/>
          <a:p>
            <a:endParaRPr lang="fr-FR" dirty="0">
              <a:solidFill>
                <a:srgbClr val="564B3C"/>
              </a:solidFill>
            </a:endParaRPr>
          </a:p>
        </p:txBody>
      </p:sp>
      <p:sp>
        <p:nvSpPr>
          <p:cNvPr id="6" name="Slide Number Placeholder 5"/>
          <p:cNvSpPr>
            <a:spLocks noGrp="1"/>
          </p:cNvSpPr>
          <p:nvPr>
            <p:ph type="sldNum" sz="quarter" idx="12"/>
          </p:nvPr>
        </p:nvSpPr>
        <p:spPr/>
        <p:txBody>
          <a:bodyPr/>
          <a:lstStyle/>
          <a:p>
            <a:fld id="{07698DCB-2DDD-4618-8AEF-A9D664730302}" type="slidenum">
              <a:rPr lang="fr-FR" smtClean="0">
                <a:solidFill>
                  <a:srgbClr val="564B3C"/>
                </a:solidFill>
              </a:rPr>
              <a:pPr/>
              <a:t>‹N°›</a:t>
            </a:fld>
            <a:endParaRPr lang="fr-FR" dirty="0">
              <a:solidFill>
                <a:srgbClr val="564B3C"/>
              </a:solidFill>
            </a:endParaRPr>
          </a:p>
        </p:txBody>
      </p:sp>
    </p:spTree>
    <p:extLst>
      <p:ext uri="{BB962C8B-B14F-4D97-AF65-F5344CB8AC3E}">
        <p14:creationId xmlns:p14="http://schemas.microsoft.com/office/powerpoint/2010/main" val="3227099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90B1F89-639C-422B-8B9D-FBAD16117DF8}" type="datetimeFigureOut">
              <a:rPr lang="fr-FR" smtClean="0">
                <a:solidFill>
                  <a:srgbClr val="564B3C"/>
                </a:solidFill>
              </a:rPr>
              <a:pPr/>
              <a:t>14/03/2020</a:t>
            </a:fld>
            <a:endParaRPr lang="fr-FR" dirty="0">
              <a:solidFill>
                <a:srgbClr val="564B3C"/>
              </a:solidFill>
            </a:endParaRPr>
          </a:p>
        </p:txBody>
      </p:sp>
      <p:sp>
        <p:nvSpPr>
          <p:cNvPr id="5" name="Footer Placeholder 4"/>
          <p:cNvSpPr>
            <a:spLocks noGrp="1"/>
          </p:cNvSpPr>
          <p:nvPr>
            <p:ph type="ftr" sz="quarter" idx="11"/>
          </p:nvPr>
        </p:nvSpPr>
        <p:spPr/>
        <p:txBody>
          <a:bodyPr/>
          <a:lstStyle/>
          <a:p>
            <a:endParaRPr lang="fr-FR" dirty="0">
              <a:solidFill>
                <a:srgbClr val="564B3C"/>
              </a:solidFill>
            </a:endParaRPr>
          </a:p>
        </p:txBody>
      </p:sp>
      <p:sp>
        <p:nvSpPr>
          <p:cNvPr id="6" name="Slide Number Placeholder 5"/>
          <p:cNvSpPr>
            <a:spLocks noGrp="1"/>
          </p:cNvSpPr>
          <p:nvPr>
            <p:ph type="sldNum" sz="quarter" idx="12"/>
          </p:nvPr>
        </p:nvSpPr>
        <p:spPr/>
        <p:txBody>
          <a:bodyPr/>
          <a:lstStyle/>
          <a:p>
            <a:fld id="{07698DCB-2DDD-4618-8AEF-A9D664730302}" type="slidenum">
              <a:rPr lang="fr-FR" smtClean="0">
                <a:solidFill>
                  <a:srgbClr val="564B3C"/>
                </a:solidFill>
              </a:rPr>
              <a:pPr/>
              <a:t>‹N°›</a:t>
            </a:fld>
            <a:endParaRPr lang="fr-FR" dirty="0">
              <a:solidFill>
                <a:srgbClr val="564B3C"/>
              </a:solidFill>
            </a:endParaRPr>
          </a:p>
        </p:txBody>
      </p:sp>
    </p:spTree>
    <p:extLst>
      <p:ext uri="{BB962C8B-B14F-4D97-AF65-F5344CB8AC3E}">
        <p14:creationId xmlns:p14="http://schemas.microsoft.com/office/powerpoint/2010/main" val="692506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90B1F89-639C-422B-8B9D-FBAD16117DF8}" type="datetimeFigureOut">
              <a:rPr lang="fr-FR" smtClean="0">
                <a:solidFill>
                  <a:srgbClr val="564B3C"/>
                </a:solidFill>
              </a:rPr>
              <a:pPr/>
              <a:t>14/03/2020</a:t>
            </a:fld>
            <a:endParaRPr lang="fr-FR" dirty="0">
              <a:solidFill>
                <a:srgbClr val="564B3C"/>
              </a:solidFill>
            </a:endParaRPr>
          </a:p>
        </p:txBody>
      </p:sp>
      <p:sp>
        <p:nvSpPr>
          <p:cNvPr id="5" name="Footer Placeholder 4"/>
          <p:cNvSpPr>
            <a:spLocks noGrp="1"/>
          </p:cNvSpPr>
          <p:nvPr>
            <p:ph type="ftr" sz="quarter" idx="11"/>
          </p:nvPr>
        </p:nvSpPr>
        <p:spPr/>
        <p:txBody>
          <a:bodyPr/>
          <a:lstStyle/>
          <a:p>
            <a:endParaRPr lang="fr-FR" dirty="0">
              <a:solidFill>
                <a:srgbClr val="564B3C"/>
              </a:solidFill>
            </a:endParaRPr>
          </a:p>
        </p:txBody>
      </p:sp>
      <p:sp>
        <p:nvSpPr>
          <p:cNvPr id="6" name="Slide Number Placeholder 5"/>
          <p:cNvSpPr>
            <a:spLocks noGrp="1"/>
          </p:cNvSpPr>
          <p:nvPr>
            <p:ph type="sldNum" sz="quarter" idx="12"/>
          </p:nvPr>
        </p:nvSpPr>
        <p:spPr/>
        <p:txBody>
          <a:bodyPr/>
          <a:lstStyle/>
          <a:p>
            <a:fld id="{07698DCB-2DDD-4618-8AEF-A9D664730302}" type="slidenum">
              <a:rPr lang="fr-FR" smtClean="0">
                <a:solidFill>
                  <a:srgbClr val="564B3C"/>
                </a:solidFill>
              </a:rPr>
              <a:pPr/>
              <a:t>‹N°›</a:t>
            </a:fld>
            <a:endParaRPr lang="fr-FR" dirty="0">
              <a:solidFill>
                <a:srgbClr val="564B3C"/>
              </a:solidFill>
            </a:endParaRPr>
          </a:p>
        </p:txBody>
      </p:sp>
    </p:spTree>
    <p:extLst>
      <p:ext uri="{BB962C8B-B14F-4D97-AF65-F5344CB8AC3E}">
        <p14:creationId xmlns:p14="http://schemas.microsoft.com/office/powerpoint/2010/main" val="5673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90B1F89-639C-422B-8B9D-FBAD16117DF8}" type="datetimeFigureOut">
              <a:rPr lang="fr-FR" smtClean="0">
                <a:solidFill>
                  <a:srgbClr val="564B3C"/>
                </a:solidFill>
              </a:rPr>
              <a:pPr/>
              <a:t>14/03/2020</a:t>
            </a:fld>
            <a:endParaRPr lang="fr-FR" dirty="0">
              <a:solidFill>
                <a:srgbClr val="564B3C"/>
              </a:solidFill>
            </a:endParaRPr>
          </a:p>
        </p:txBody>
      </p:sp>
      <p:sp>
        <p:nvSpPr>
          <p:cNvPr id="5" name="Footer Placeholder 4"/>
          <p:cNvSpPr>
            <a:spLocks noGrp="1"/>
          </p:cNvSpPr>
          <p:nvPr>
            <p:ph type="ftr" sz="quarter" idx="11"/>
          </p:nvPr>
        </p:nvSpPr>
        <p:spPr/>
        <p:txBody>
          <a:bodyPr/>
          <a:lstStyle/>
          <a:p>
            <a:endParaRPr lang="fr-FR" dirty="0">
              <a:solidFill>
                <a:srgbClr val="564B3C"/>
              </a:solidFill>
            </a:endParaRPr>
          </a:p>
        </p:txBody>
      </p:sp>
      <p:sp>
        <p:nvSpPr>
          <p:cNvPr id="6" name="Slide Number Placeholder 5"/>
          <p:cNvSpPr>
            <a:spLocks noGrp="1"/>
          </p:cNvSpPr>
          <p:nvPr>
            <p:ph type="sldNum" sz="quarter" idx="12"/>
          </p:nvPr>
        </p:nvSpPr>
        <p:spPr/>
        <p:txBody>
          <a:bodyPr/>
          <a:lstStyle/>
          <a:p>
            <a:fld id="{07698DCB-2DDD-4618-8AEF-A9D664730302}" type="slidenum">
              <a:rPr lang="fr-FR" smtClean="0">
                <a:solidFill>
                  <a:srgbClr val="564B3C"/>
                </a:solidFill>
              </a:rPr>
              <a:pPr/>
              <a:t>‹N°›</a:t>
            </a:fld>
            <a:endParaRPr lang="fr-FR" dirty="0">
              <a:solidFill>
                <a:srgbClr val="564B3C"/>
              </a:solidFill>
            </a:endParaRPr>
          </a:p>
        </p:txBody>
      </p:sp>
    </p:spTree>
    <p:extLst>
      <p:ext uri="{BB962C8B-B14F-4D97-AF65-F5344CB8AC3E}">
        <p14:creationId xmlns:p14="http://schemas.microsoft.com/office/powerpoint/2010/main" val="1378542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90B1F89-639C-422B-8B9D-FBAD16117DF8}" type="datetimeFigureOut">
              <a:rPr lang="fr-FR" smtClean="0">
                <a:solidFill>
                  <a:srgbClr val="564B3C"/>
                </a:solidFill>
              </a:rPr>
              <a:pPr/>
              <a:t>14/03/2020</a:t>
            </a:fld>
            <a:endParaRPr lang="fr-FR" dirty="0">
              <a:solidFill>
                <a:srgbClr val="564B3C"/>
              </a:solidFill>
            </a:endParaRPr>
          </a:p>
        </p:txBody>
      </p:sp>
      <p:sp>
        <p:nvSpPr>
          <p:cNvPr id="5" name="Footer Placeholder 4"/>
          <p:cNvSpPr>
            <a:spLocks noGrp="1"/>
          </p:cNvSpPr>
          <p:nvPr>
            <p:ph type="ftr" sz="quarter" idx="11"/>
          </p:nvPr>
        </p:nvSpPr>
        <p:spPr/>
        <p:txBody>
          <a:bodyPr/>
          <a:lstStyle/>
          <a:p>
            <a:endParaRPr lang="fr-FR" dirty="0">
              <a:solidFill>
                <a:srgbClr val="564B3C"/>
              </a:solidFill>
            </a:endParaRPr>
          </a:p>
        </p:txBody>
      </p:sp>
      <p:sp>
        <p:nvSpPr>
          <p:cNvPr id="6" name="Slide Number Placeholder 5"/>
          <p:cNvSpPr>
            <a:spLocks noGrp="1"/>
          </p:cNvSpPr>
          <p:nvPr>
            <p:ph type="sldNum" sz="quarter" idx="12"/>
          </p:nvPr>
        </p:nvSpPr>
        <p:spPr/>
        <p:txBody>
          <a:bodyPr/>
          <a:lstStyle/>
          <a:p>
            <a:fld id="{07698DCB-2DDD-4618-8AEF-A9D664730302}" type="slidenum">
              <a:rPr lang="fr-FR" smtClean="0">
                <a:solidFill>
                  <a:srgbClr val="564B3C"/>
                </a:solidFill>
              </a:rPr>
              <a:pPr/>
              <a:t>‹N°›</a:t>
            </a:fld>
            <a:endParaRPr lang="fr-FR" dirty="0">
              <a:solidFill>
                <a:srgbClr val="564B3C"/>
              </a:solidFill>
            </a:endParaRPr>
          </a:p>
        </p:txBody>
      </p:sp>
    </p:spTree>
    <p:extLst>
      <p:ext uri="{BB962C8B-B14F-4D97-AF65-F5344CB8AC3E}">
        <p14:creationId xmlns:p14="http://schemas.microsoft.com/office/powerpoint/2010/main" val="3399920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90B1F89-639C-422B-8B9D-FBAD16117DF8}" type="datetimeFigureOut">
              <a:rPr lang="fr-FR" smtClean="0">
                <a:solidFill>
                  <a:srgbClr val="564B3C"/>
                </a:solidFill>
              </a:rPr>
              <a:pPr/>
              <a:t>14/03/2020</a:t>
            </a:fld>
            <a:endParaRPr lang="fr-FR" dirty="0">
              <a:solidFill>
                <a:srgbClr val="564B3C"/>
              </a:solidFill>
            </a:endParaRPr>
          </a:p>
        </p:txBody>
      </p:sp>
      <p:sp>
        <p:nvSpPr>
          <p:cNvPr id="5" name="Footer Placeholder 4"/>
          <p:cNvSpPr>
            <a:spLocks noGrp="1"/>
          </p:cNvSpPr>
          <p:nvPr>
            <p:ph type="ftr" sz="quarter" idx="11"/>
          </p:nvPr>
        </p:nvSpPr>
        <p:spPr/>
        <p:txBody>
          <a:bodyPr/>
          <a:lstStyle/>
          <a:p>
            <a:endParaRPr lang="fr-FR" dirty="0">
              <a:solidFill>
                <a:srgbClr val="564B3C"/>
              </a:solidFill>
            </a:endParaRPr>
          </a:p>
        </p:txBody>
      </p:sp>
      <p:sp>
        <p:nvSpPr>
          <p:cNvPr id="6" name="Slide Number Placeholder 5"/>
          <p:cNvSpPr>
            <a:spLocks noGrp="1"/>
          </p:cNvSpPr>
          <p:nvPr>
            <p:ph type="sldNum" sz="quarter" idx="12"/>
          </p:nvPr>
        </p:nvSpPr>
        <p:spPr/>
        <p:txBody>
          <a:bodyPr/>
          <a:lstStyle/>
          <a:p>
            <a:fld id="{07698DCB-2DDD-4618-8AEF-A9D664730302}" type="slidenum">
              <a:rPr lang="fr-FR" smtClean="0">
                <a:solidFill>
                  <a:srgbClr val="564B3C"/>
                </a:solidFill>
              </a:rPr>
              <a:pPr/>
              <a:t>‹N°›</a:t>
            </a:fld>
            <a:endParaRPr lang="fr-FR" dirty="0">
              <a:solidFill>
                <a:srgbClr val="564B3C"/>
              </a:solidFill>
            </a:endParaRPr>
          </a:p>
        </p:txBody>
      </p:sp>
    </p:spTree>
    <p:extLst>
      <p:ext uri="{BB962C8B-B14F-4D97-AF65-F5344CB8AC3E}">
        <p14:creationId xmlns:p14="http://schemas.microsoft.com/office/powerpoint/2010/main" val="2960514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90B1F89-639C-422B-8B9D-FBAD16117DF8}" type="datetimeFigureOut">
              <a:rPr lang="fr-FR" smtClean="0">
                <a:solidFill>
                  <a:srgbClr val="564B3C"/>
                </a:solidFill>
              </a:rPr>
              <a:pPr/>
              <a:t>14/03/2020</a:t>
            </a:fld>
            <a:endParaRPr lang="fr-FR" dirty="0">
              <a:solidFill>
                <a:srgbClr val="564B3C"/>
              </a:solidFill>
            </a:endParaRPr>
          </a:p>
        </p:txBody>
      </p:sp>
      <p:sp>
        <p:nvSpPr>
          <p:cNvPr id="5" name="Footer Placeholder 4"/>
          <p:cNvSpPr>
            <a:spLocks noGrp="1"/>
          </p:cNvSpPr>
          <p:nvPr>
            <p:ph type="ftr" sz="quarter" idx="11"/>
          </p:nvPr>
        </p:nvSpPr>
        <p:spPr/>
        <p:txBody>
          <a:bodyPr/>
          <a:lstStyle/>
          <a:p>
            <a:endParaRPr lang="fr-FR" dirty="0">
              <a:solidFill>
                <a:srgbClr val="564B3C"/>
              </a:solidFill>
            </a:endParaRPr>
          </a:p>
        </p:txBody>
      </p:sp>
      <p:sp>
        <p:nvSpPr>
          <p:cNvPr id="6" name="Slide Number Placeholder 5"/>
          <p:cNvSpPr>
            <a:spLocks noGrp="1"/>
          </p:cNvSpPr>
          <p:nvPr>
            <p:ph type="sldNum" sz="quarter" idx="12"/>
          </p:nvPr>
        </p:nvSpPr>
        <p:spPr>
          <a:xfrm>
            <a:off x="10951856" y="5867131"/>
            <a:ext cx="551167" cy="365125"/>
          </a:xfrm>
        </p:spPr>
        <p:txBody>
          <a:bodyPr/>
          <a:lstStyle/>
          <a:p>
            <a:fld id="{07698DCB-2DDD-4618-8AEF-A9D664730302}" type="slidenum">
              <a:rPr lang="fr-FR" smtClean="0">
                <a:solidFill>
                  <a:srgbClr val="564B3C"/>
                </a:solidFill>
              </a:rPr>
              <a:pPr/>
              <a:t>‹N°›</a:t>
            </a:fld>
            <a:endParaRPr lang="fr-FR" dirty="0">
              <a:solidFill>
                <a:srgbClr val="564B3C"/>
              </a:solidFill>
            </a:endParaRPr>
          </a:p>
        </p:txBody>
      </p:sp>
    </p:spTree>
    <p:extLst>
      <p:ext uri="{BB962C8B-B14F-4D97-AF65-F5344CB8AC3E}">
        <p14:creationId xmlns:p14="http://schemas.microsoft.com/office/powerpoint/2010/main" val="461591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3F99457-101A-402B-AF87-DD6F5F624CFA}" type="datetimeFigureOut">
              <a:rPr lang="fr-FR" smtClean="0"/>
              <a:pPr/>
              <a:t>14/03/2020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FA80B1-B944-40E4-823D-C126EF60EEF5}" type="slidenum">
              <a:rPr lang="fr-FR" smtClean="0"/>
              <a:pPr/>
              <a:t>‹N°›</a:t>
            </a:fld>
            <a:endParaRPr lang="fr-FR"/>
          </a:p>
        </p:txBody>
      </p:sp>
    </p:spTree>
    <p:extLst>
      <p:ext uri="{BB962C8B-B14F-4D97-AF65-F5344CB8AC3E}">
        <p14:creationId xmlns:p14="http://schemas.microsoft.com/office/powerpoint/2010/main" val="219648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a:t>Modifiez le style du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90B1F89-639C-422B-8B9D-FBAD16117DF8}" type="datetimeFigureOut">
              <a:rPr lang="fr-FR" smtClean="0">
                <a:solidFill>
                  <a:srgbClr val="564B3C"/>
                </a:solidFill>
              </a:rPr>
              <a:pPr/>
              <a:t>14/03/2020</a:t>
            </a:fld>
            <a:endParaRPr lang="fr-FR" dirty="0">
              <a:solidFill>
                <a:srgbClr val="564B3C"/>
              </a:solidFill>
            </a:endParaRPr>
          </a:p>
        </p:txBody>
      </p:sp>
      <p:sp>
        <p:nvSpPr>
          <p:cNvPr id="6" name="Footer Placeholder 5"/>
          <p:cNvSpPr>
            <a:spLocks noGrp="1"/>
          </p:cNvSpPr>
          <p:nvPr>
            <p:ph type="ftr" sz="quarter" idx="11"/>
          </p:nvPr>
        </p:nvSpPr>
        <p:spPr/>
        <p:txBody>
          <a:bodyPr/>
          <a:lstStyle/>
          <a:p>
            <a:endParaRPr lang="fr-FR" dirty="0">
              <a:solidFill>
                <a:srgbClr val="564B3C"/>
              </a:solidFill>
            </a:endParaRPr>
          </a:p>
        </p:txBody>
      </p:sp>
      <p:sp>
        <p:nvSpPr>
          <p:cNvPr id="7" name="Slide Number Placeholder 6"/>
          <p:cNvSpPr>
            <a:spLocks noGrp="1"/>
          </p:cNvSpPr>
          <p:nvPr>
            <p:ph type="sldNum" sz="quarter" idx="12"/>
          </p:nvPr>
        </p:nvSpPr>
        <p:spPr/>
        <p:txBody>
          <a:bodyPr/>
          <a:lstStyle/>
          <a:p>
            <a:fld id="{07698DCB-2DDD-4618-8AEF-A9D664730302}" type="slidenum">
              <a:rPr lang="fr-FR" smtClean="0">
                <a:solidFill>
                  <a:srgbClr val="564B3C"/>
                </a:solidFill>
              </a:rPr>
              <a:pPr/>
              <a:t>‹N°›</a:t>
            </a:fld>
            <a:endParaRPr lang="fr-FR" dirty="0">
              <a:solidFill>
                <a:srgbClr val="564B3C"/>
              </a:solidFill>
            </a:endParaRPr>
          </a:p>
        </p:txBody>
      </p:sp>
    </p:spTree>
    <p:extLst>
      <p:ext uri="{BB962C8B-B14F-4D97-AF65-F5344CB8AC3E}">
        <p14:creationId xmlns:p14="http://schemas.microsoft.com/office/powerpoint/2010/main" val="1258042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90B1F89-639C-422B-8B9D-FBAD16117DF8}" type="datetimeFigureOut">
              <a:rPr lang="fr-FR" smtClean="0">
                <a:solidFill>
                  <a:srgbClr val="564B3C"/>
                </a:solidFill>
              </a:rPr>
              <a:pPr/>
              <a:t>14/03/2020</a:t>
            </a:fld>
            <a:endParaRPr lang="fr-FR" dirty="0">
              <a:solidFill>
                <a:srgbClr val="564B3C"/>
              </a:solidFill>
            </a:endParaRPr>
          </a:p>
        </p:txBody>
      </p:sp>
      <p:sp>
        <p:nvSpPr>
          <p:cNvPr id="8" name="Footer Placeholder 7"/>
          <p:cNvSpPr>
            <a:spLocks noGrp="1"/>
          </p:cNvSpPr>
          <p:nvPr>
            <p:ph type="ftr" sz="quarter" idx="11"/>
          </p:nvPr>
        </p:nvSpPr>
        <p:spPr/>
        <p:txBody>
          <a:bodyPr/>
          <a:lstStyle/>
          <a:p>
            <a:endParaRPr lang="fr-FR" dirty="0">
              <a:solidFill>
                <a:srgbClr val="564B3C"/>
              </a:solidFill>
            </a:endParaRPr>
          </a:p>
        </p:txBody>
      </p:sp>
      <p:sp>
        <p:nvSpPr>
          <p:cNvPr id="9" name="Slide Number Placeholder 8"/>
          <p:cNvSpPr>
            <a:spLocks noGrp="1"/>
          </p:cNvSpPr>
          <p:nvPr>
            <p:ph type="sldNum" sz="quarter" idx="12"/>
          </p:nvPr>
        </p:nvSpPr>
        <p:spPr/>
        <p:txBody>
          <a:bodyPr/>
          <a:lstStyle/>
          <a:p>
            <a:fld id="{07698DCB-2DDD-4618-8AEF-A9D664730302}" type="slidenum">
              <a:rPr lang="fr-FR" smtClean="0">
                <a:solidFill>
                  <a:srgbClr val="564B3C"/>
                </a:solidFill>
              </a:rPr>
              <a:pPr/>
              <a:t>‹N°›</a:t>
            </a:fld>
            <a:endParaRPr lang="fr-FR" dirty="0">
              <a:solidFill>
                <a:srgbClr val="564B3C"/>
              </a:solidFill>
            </a:endParaRPr>
          </a:p>
        </p:txBody>
      </p:sp>
    </p:spTree>
    <p:extLst>
      <p:ext uri="{BB962C8B-B14F-4D97-AF65-F5344CB8AC3E}">
        <p14:creationId xmlns:p14="http://schemas.microsoft.com/office/powerpoint/2010/main" val="2345026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3F99457-101A-402B-AF87-DD6F5F624CFA}" type="datetimeFigureOut">
              <a:rPr lang="fr-FR" smtClean="0"/>
              <a:pPr/>
              <a:t>14/03/2020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FA80B1-B944-40E4-823D-C126EF60EEF5}" type="slidenum">
              <a:rPr lang="fr-FR" smtClean="0"/>
              <a:pPr/>
              <a:t>‹N°›</a:t>
            </a:fld>
            <a:endParaRPr lang="fr-FR"/>
          </a:p>
        </p:txBody>
      </p:sp>
    </p:spTree>
    <p:extLst>
      <p:ext uri="{BB962C8B-B14F-4D97-AF65-F5344CB8AC3E}">
        <p14:creationId xmlns:p14="http://schemas.microsoft.com/office/powerpoint/2010/main" val="221955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99457-101A-402B-AF87-DD6F5F624CFA}" type="datetimeFigureOut">
              <a:rPr lang="fr-FR" smtClean="0"/>
              <a:pPr/>
              <a:t>14/03/2020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FFA80B1-B944-40E4-823D-C126EF60EEF5}" type="slidenum">
              <a:rPr lang="fr-FR" smtClean="0"/>
              <a:pPr/>
              <a:t>‹N°›</a:t>
            </a:fld>
            <a:endParaRPr lang="fr-FR"/>
          </a:p>
        </p:txBody>
      </p:sp>
    </p:spTree>
    <p:extLst>
      <p:ext uri="{BB962C8B-B14F-4D97-AF65-F5344CB8AC3E}">
        <p14:creationId xmlns:p14="http://schemas.microsoft.com/office/powerpoint/2010/main" val="404096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90B1F89-639C-422B-8B9D-FBAD16117DF8}" type="datetimeFigureOut">
              <a:rPr lang="fr-FR" smtClean="0">
                <a:solidFill>
                  <a:srgbClr val="564B3C"/>
                </a:solidFill>
              </a:rPr>
              <a:pPr/>
              <a:t>14/03/2020</a:t>
            </a:fld>
            <a:endParaRPr lang="fr-FR" dirty="0">
              <a:solidFill>
                <a:srgbClr val="564B3C"/>
              </a:solidFill>
            </a:endParaRPr>
          </a:p>
        </p:txBody>
      </p:sp>
      <p:sp>
        <p:nvSpPr>
          <p:cNvPr id="6" name="Footer Placeholder 5"/>
          <p:cNvSpPr>
            <a:spLocks noGrp="1"/>
          </p:cNvSpPr>
          <p:nvPr>
            <p:ph type="ftr" sz="quarter" idx="11"/>
          </p:nvPr>
        </p:nvSpPr>
        <p:spPr/>
        <p:txBody>
          <a:bodyPr/>
          <a:lstStyle/>
          <a:p>
            <a:endParaRPr lang="fr-FR" dirty="0">
              <a:solidFill>
                <a:srgbClr val="564B3C"/>
              </a:solidFill>
            </a:endParaRPr>
          </a:p>
        </p:txBody>
      </p:sp>
      <p:sp>
        <p:nvSpPr>
          <p:cNvPr id="7" name="Slide Number Placeholder 6"/>
          <p:cNvSpPr>
            <a:spLocks noGrp="1"/>
          </p:cNvSpPr>
          <p:nvPr>
            <p:ph type="sldNum" sz="quarter" idx="12"/>
          </p:nvPr>
        </p:nvSpPr>
        <p:spPr/>
        <p:txBody>
          <a:bodyPr/>
          <a:lstStyle/>
          <a:p>
            <a:fld id="{07698DCB-2DDD-4618-8AEF-A9D664730302}" type="slidenum">
              <a:rPr lang="fr-FR" smtClean="0">
                <a:solidFill>
                  <a:srgbClr val="564B3C"/>
                </a:solidFill>
              </a:rPr>
              <a:pPr/>
              <a:t>‹N°›</a:t>
            </a:fld>
            <a:endParaRPr lang="fr-FR" dirty="0">
              <a:solidFill>
                <a:srgbClr val="564B3C"/>
              </a:solidFill>
            </a:endParaRPr>
          </a:p>
        </p:txBody>
      </p:sp>
    </p:spTree>
    <p:extLst>
      <p:ext uri="{BB962C8B-B14F-4D97-AF65-F5344CB8AC3E}">
        <p14:creationId xmlns:p14="http://schemas.microsoft.com/office/powerpoint/2010/main" val="282353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3F99457-101A-402B-AF87-DD6F5F624CFA}" type="datetimeFigureOut">
              <a:rPr lang="fr-FR" smtClean="0"/>
              <a:pPr/>
              <a:t>14/03/2020</a:t>
            </a:fld>
            <a:endParaRPr lang="fr-F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FA80B1-B944-40E4-823D-C126EF60EEF5}" type="slidenum">
              <a:rPr lang="fr-FR" smtClean="0"/>
              <a:pPr/>
              <a:t>‹N°›</a:t>
            </a:fld>
            <a:endParaRPr lang="fr-FR"/>
          </a:p>
        </p:txBody>
      </p:sp>
    </p:spTree>
    <p:extLst>
      <p:ext uri="{BB962C8B-B14F-4D97-AF65-F5344CB8AC3E}">
        <p14:creationId xmlns:p14="http://schemas.microsoft.com/office/powerpoint/2010/main" val="351537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0B1F89-639C-422B-8B9D-FBAD16117DF8}" type="datetimeFigureOut">
              <a:rPr lang="fr-FR" smtClean="0">
                <a:solidFill>
                  <a:srgbClr val="564B3C"/>
                </a:solidFill>
              </a:rPr>
              <a:pPr/>
              <a:t>14/03/2020</a:t>
            </a:fld>
            <a:endParaRPr lang="fr-FR" dirty="0">
              <a:solidFill>
                <a:srgbClr val="564B3C"/>
              </a:solidFill>
            </a:endParaRP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dirty="0">
              <a:solidFill>
                <a:srgbClr val="564B3C"/>
              </a:solidFill>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698DCB-2DDD-4618-8AEF-A9D664730302}" type="slidenum">
              <a:rPr lang="fr-FR" smtClean="0">
                <a:solidFill>
                  <a:srgbClr val="564B3C"/>
                </a:solidFill>
              </a:rPr>
              <a:pPr/>
              <a:t>‹N°›</a:t>
            </a:fld>
            <a:endParaRPr lang="fr-FR" dirty="0">
              <a:solidFill>
                <a:srgbClr val="564B3C"/>
              </a:solidFill>
            </a:endParaRPr>
          </a:p>
        </p:txBody>
      </p:sp>
    </p:spTree>
    <p:extLst>
      <p:ext uri="{BB962C8B-B14F-4D97-AF65-F5344CB8AC3E}">
        <p14:creationId xmlns:p14="http://schemas.microsoft.com/office/powerpoint/2010/main" val="2085735403"/>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4002"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83130" y="2766060"/>
            <a:ext cx="7770522" cy="788670"/>
          </a:xfrm>
        </p:spPr>
        <p:txBody>
          <a:bodyPr>
            <a:normAutofit fontScale="90000"/>
          </a:bodyPr>
          <a:lstStyle/>
          <a:p>
            <a:pPr algn="ctr"/>
            <a:r>
              <a:rPr lang="fr-FR" sz="4800" b="1" dirty="0">
                <a:solidFill>
                  <a:schemeClr val="accent6">
                    <a:lumMod val="75000"/>
                  </a:schemeClr>
                </a:solidFill>
              </a:rPr>
              <a:t>Conseil PEDAGOGIQUE</a:t>
            </a:r>
          </a:p>
        </p:txBody>
      </p:sp>
      <p:sp>
        <p:nvSpPr>
          <p:cNvPr id="3" name="Sous-titre 2"/>
          <p:cNvSpPr>
            <a:spLocks noGrp="1"/>
          </p:cNvSpPr>
          <p:nvPr>
            <p:ph type="subTitle" idx="1"/>
          </p:nvPr>
        </p:nvSpPr>
        <p:spPr>
          <a:xfrm>
            <a:off x="3595670" y="3703320"/>
            <a:ext cx="5079700" cy="925830"/>
          </a:xfrm>
        </p:spPr>
        <p:txBody>
          <a:bodyPr>
            <a:normAutofit/>
          </a:bodyPr>
          <a:lstStyle/>
          <a:p>
            <a:pPr algn="ctr"/>
            <a:endParaRPr lang="fr-FR" sz="1600" b="1" dirty="0"/>
          </a:p>
          <a:p>
            <a:pPr algn="ctr"/>
            <a:r>
              <a:rPr lang="fr-FR" sz="1600" b="1" i="1" dirty="0"/>
              <a:t>Kourou, Mardi 10 mars 2020</a:t>
            </a:r>
          </a:p>
          <a:p>
            <a:pPr algn="ctr"/>
            <a:endParaRPr lang="fr-FR" b="1" dirty="0"/>
          </a:p>
          <a:p>
            <a:pPr algn="ctr"/>
            <a:endParaRPr lang="fr-FR" b="1" dirty="0"/>
          </a:p>
        </p:txBody>
      </p:sp>
      <p:pic>
        <p:nvPicPr>
          <p:cNvPr id="4" name="officeArt object"/>
          <p:cNvPicPr/>
          <p:nvPr/>
        </p:nvPicPr>
        <p:blipFill>
          <a:blip r:embed="rId2" cstate="print">
            <a:extLst/>
          </a:blip>
          <a:srcRect r="64883" b="32051"/>
          <a:stretch>
            <a:fillRect/>
          </a:stretch>
        </p:blipFill>
        <p:spPr>
          <a:xfrm>
            <a:off x="5177790" y="514350"/>
            <a:ext cx="1920240" cy="1714500"/>
          </a:xfrm>
          <a:prstGeom prst="rect">
            <a:avLst/>
          </a:prstGeom>
          <a:ln w="12700" cap="flat">
            <a:noFill/>
            <a:miter lim="400000"/>
          </a:ln>
          <a:effectLst/>
        </p:spPr>
      </p:pic>
      <p:pic>
        <p:nvPicPr>
          <p:cNvPr id="5" name="officeArt object" descr="X:\2017_nouveau_logo_academie_Guyane.jpg"/>
          <p:cNvPicPr/>
          <p:nvPr/>
        </p:nvPicPr>
        <p:blipFill>
          <a:blip r:embed="rId3" cstate="print">
            <a:extLst/>
          </a:blip>
          <a:stretch>
            <a:fillRect/>
          </a:stretch>
        </p:blipFill>
        <p:spPr>
          <a:xfrm>
            <a:off x="5177791" y="5029200"/>
            <a:ext cx="1702238" cy="1468874"/>
          </a:xfrm>
          <a:prstGeom prst="rect">
            <a:avLst/>
          </a:prstGeom>
          <a:ln w="12700" cap="flat">
            <a:noFill/>
            <a:miter lim="400000"/>
          </a:ln>
          <a:effectLst/>
        </p:spPr>
      </p:pic>
      <p:sp>
        <p:nvSpPr>
          <p:cNvPr id="6" name="Rectangle 5">
            <a:extLst>
              <a:ext uri="{FF2B5EF4-FFF2-40B4-BE49-F238E27FC236}">
                <a16:creationId xmlns:a16="http://schemas.microsoft.com/office/drawing/2014/main" id="{77D0EA67-688E-4A99-B952-7FD2FB519EFE}"/>
              </a:ext>
            </a:extLst>
          </p:cNvPr>
          <p:cNvSpPr/>
          <p:nvPr/>
        </p:nvSpPr>
        <p:spPr>
          <a:xfrm>
            <a:off x="850070" y="-546616"/>
            <a:ext cx="2535309" cy="369332"/>
          </a:xfrm>
          <a:prstGeom prst="rect">
            <a:avLst/>
          </a:prstGeom>
        </p:spPr>
        <p:txBody>
          <a:bodyPr wrap="none">
            <a:spAutoFit/>
          </a:bodyPr>
          <a:lstStyle/>
          <a:p>
            <a:pPr algn="ctr"/>
            <a:r>
              <a:rPr lang="fr-FR" dirty="0"/>
              <a:t>CONSEIL PEDAGOGIQUE</a:t>
            </a:r>
          </a:p>
        </p:txBody>
      </p:sp>
    </p:spTree>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E5A5E6-B28A-43F7-A790-8608EAD8DF14}"/>
              </a:ext>
            </a:extLst>
          </p:cNvPr>
          <p:cNvSpPr>
            <a:spLocks noGrp="1"/>
          </p:cNvSpPr>
          <p:nvPr>
            <p:ph type="title"/>
          </p:nvPr>
        </p:nvSpPr>
        <p:spPr>
          <a:xfrm>
            <a:off x="742121" y="781878"/>
            <a:ext cx="2849217" cy="1932293"/>
          </a:xfrm>
        </p:spPr>
        <p:txBody>
          <a:bodyPr>
            <a:normAutofit/>
          </a:bodyPr>
          <a:lstStyle/>
          <a:p>
            <a:pPr algn="ctr"/>
            <a:br>
              <a:rPr lang="fr-FR" sz="3200" b="1" dirty="0">
                <a:solidFill>
                  <a:schemeClr val="accent5">
                    <a:lumMod val="75000"/>
                  </a:schemeClr>
                </a:solidFill>
              </a:rPr>
            </a:br>
            <a:br>
              <a:rPr lang="fr-FR" sz="3200" b="1" dirty="0">
                <a:solidFill>
                  <a:schemeClr val="accent5">
                    <a:lumMod val="75000"/>
                  </a:schemeClr>
                </a:solidFill>
              </a:rPr>
            </a:br>
            <a:endParaRPr lang="fr-FR" sz="3200" b="1" dirty="0">
              <a:solidFill>
                <a:schemeClr val="accent5">
                  <a:lumMod val="75000"/>
                </a:schemeClr>
              </a:solidFill>
            </a:endParaRPr>
          </a:p>
        </p:txBody>
      </p:sp>
      <p:sp>
        <p:nvSpPr>
          <p:cNvPr id="3" name="Espace réservé du contenu 2">
            <a:extLst>
              <a:ext uri="{FF2B5EF4-FFF2-40B4-BE49-F238E27FC236}">
                <a16:creationId xmlns:a16="http://schemas.microsoft.com/office/drawing/2014/main" id="{68EE9E42-235B-4988-BCB5-8B027E225E10}"/>
              </a:ext>
            </a:extLst>
          </p:cNvPr>
          <p:cNvSpPr>
            <a:spLocks noGrp="1"/>
          </p:cNvSpPr>
          <p:nvPr>
            <p:ph idx="1"/>
          </p:nvPr>
        </p:nvSpPr>
        <p:spPr>
          <a:xfrm>
            <a:off x="3697357" y="1545771"/>
            <a:ext cx="7659755" cy="5061858"/>
          </a:xfrm>
        </p:spPr>
        <p:txBody>
          <a:bodyPr>
            <a:normAutofit fontScale="25000" lnSpcReduction="20000"/>
          </a:bodyPr>
          <a:lstStyle/>
          <a:p>
            <a:pPr marL="0" indent="0" algn="ctr">
              <a:buNone/>
            </a:pPr>
            <a:r>
              <a:rPr lang="fr-FR" sz="4500" u="sng" dirty="0">
                <a:solidFill>
                  <a:srgbClr val="7030A0"/>
                </a:solidFill>
              </a:rPr>
              <a:t>Points d’actualité : </a:t>
            </a:r>
            <a:endParaRPr lang="fr-FR" sz="4500" dirty="0"/>
          </a:p>
          <a:p>
            <a:pPr marL="0" indent="0">
              <a:buNone/>
            </a:pPr>
            <a:endParaRPr lang="fr-FR" sz="2500" u="sng" dirty="0">
              <a:solidFill>
                <a:srgbClr val="FF0000"/>
              </a:solidFill>
            </a:endParaRPr>
          </a:p>
          <a:p>
            <a:pPr marL="0" indent="0">
              <a:buNone/>
            </a:pPr>
            <a:r>
              <a:rPr lang="fr-FR" sz="4400" u="sng" dirty="0">
                <a:solidFill>
                  <a:srgbClr val="FF0000"/>
                </a:solidFill>
              </a:rPr>
              <a:t>Coronavirus- Covid-19 : </a:t>
            </a:r>
          </a:p>
          <a:p>
            <a:pPr marL="0" indent="0">
              <a:buNone/>
            </a:pPr>
            <a:endParaRPr lang="fr-FR" sz="4400" b="1" u="sng" dirty="0">
              <a:solidFill>
                <a:srgbClr val="FF0000"/>
              </a:solidFill>
            </a:endParaRPr>
          </a:p>
          <a:p>
            <a:pPr marL="0" indent="0">
              <a:buNone/>
            </a:pPr>
            <a:r>
              <a:rPr lang="fr-FR" sz="4400" b="1" dirty="0"/>
              <a:t>Report des 2 mobilités en Allemagne et Espagne (Du 02 mars au 02 avril 2020) (Mesure ministérielle du 01 mars 2020)</a:t>
            </a:r>
          </a:p>
          <a:p>
            <a:pPr marL="0" indent="0" algn="ctr">
              <a:buNone/>
            </a:pPr>
            <a:r>
              <a:rPr lang="fr-FR" sz="4400" b="1" dirty="0"/>
              <a:t>« </a:t>
            </a:r>
            <a:r>
              <a:rPr lang="fr-FR" sz="4400" b="1" i="1" dirty="0"/>
              <a:t>Tous les voyages scolaires hors de France sont suspendus ou reportés </a:t>
            </a:r>
            <a:r>
              <a:rPr lang="fr-FR" sz="4400" b="1" dirty="0"/>
              <a:t>»</a:t>
            </a:r>
          </a:p>
          <a:p>
            <a:pPr marL="0" indent="0" algn="ctr">
              <a:buNone/>
            </a:pPr>
            <a:r>
              <a:rPr lang="fr-FR" sz="4400" b="1" dirty="0"/>
              <a:t>Situation en évolution constante (2 mars: 0 cas en Guyane,  4 mars: 5 cas sur St Laurent…)</a:t>
            </a:r>
          </a:p>
          <a:p>
            <a:pPr marL="0" indent="0">
              <a:buNone/>
            </a:pPr>
            <a:r>
              <a:rPr lang="fr-FR" sz="4400" u="sng" dirty="0" err="1">
                <a:solidFill>
                  <a:srgbClr val="FF0000"/>
                </a:solidFill>
              </a:rPr>
              <a:t>Parcoursup</a:t>
            </a:r>
            <a:r>
              <a:rPr lang="fr-FR" sz="4400" u="sng" dirty="0">
                <a:solidFill>
                  <a:srgbClr val="FF0000"/>
                </a:solidFill>
              </a:rPr>
              <a:t> : </a:t>
            </a:r>
          </a:p>
          <a:p>
            <a:pPr marL="0" indent="0">
              <a:buNone/>
            </a:pPr>
            <a:endParaRPr lang="fr-FR" sz="4400" u="sng" dirty="0">
              <a:solidFill>
                <a:srgbClr val="FF0000"/>
              </a:solidFill>
            </a:endParaRPr>
          </a:p>
          <a:p>
            <a:pPr marL="0" indent="0">
              <a:buNone/>
            </a:pPr>
            <a:r>
              <a:rPr lang="fr-FR" sz="4400" b="1" dirty="0"/>
              <a:t>Au 04 mars 64% des élèves ont fait des vœux </a:t>
            </a:r>
            <a:r>
              <a:rPr lang="fr-FR" sz="4400" b="1" dirty="0" err="1"/>
              <a:t>post-Bac</a:t>
            </a:r>
            <a:r>
              <a:rPr lang="fr-FR" sz="4400" b="1" dirty="0"/>
              <a:t>.  </a:t>
            </a:r>
          </a:p>
          <a:p>
            <a:pPr marL="0" indent="0">
              <a:buNone/>
            </a:pPr>
            <a:r>
              <a:rPr lang="fr-FR" sz="4400" b="1" dirty="0"/>
              <a:t>Calendrier: Saisie possible jusqu’au 12 mars (23h59 Paris)</a:t>
            </a:r>
          </a:p>
          <a:p>
            <a:pPr marL="0" indent="0">
              <a:buNone/>
            </a:pPr>
            <a:endParaRPr lang="fr-FR" sz="4400" dirty="0"/>
          </a:p>
          <a:p>
            <a:pPr marL="0" indent="0">
              <a:buNone/>
            </a:pPr>
            <a:r>
              <a:rPr lang="fr-FR" sz="4400" b="1" u="sng" dirty="0">
                <a:solidFill>
                  <a:srgbClr val="FF0000"/>
                </a:solidFill>
              </a:rPr>
              <a:t>Vigilance violence abords établissement: </a:t>
            </a:r>
          </a:p>
          <a:p>
            <a:pPr marL="0" indent="0">
              <a:buNone/>
            </a:pPr>
            <a:endParaRPr lang="fr-FR" sz="4400" b="1" u="sng" dirty="0">
              <a:solidFill>
                <a:srgbClr val="FF0000"/>
              </a:solidFill>
            </a:endParaRPr>
          </a:p>
          <a:p>
            <a:pPr marL="0" indent="0">
              <a:buNone/>
            </a:pPr>
            <a:r>
              <a:rPr lang="fr-FR" sz="4400" b="1" dirty="0"/>
              <a:t>Incident dramatique carnaval. Lutte contre toutes les formes de harcèlement (supports nationaux à consulter)</a:t>
            </a:r>
          </a:p>
          <a:p>
            <a:pPr marL="0" indent="0">
              <a:buNone/>
            </a:pPr>
            <a:endParaRPr lang="fr-FR" sz="4400" dirty="0"/>
          </a:p>
          <a:p>
            <a:pPr marL="0" indent="0">
              <a:buNone/>
            </a:pPr>
            <a:r>
              <a:rPr lang="fr-FR" sz="4400" b="1" u="sng" dirty="0">
                <a:solidFill>
                  <a:srgbClr val="FF0000"/>
                </a:solidFill>
              </a:rPr>
              <a:t>SNU: </a:t>
            </a:r>
          </a:p>
          <a:p>
            <a:pPr marL="0" indent="0">
              <a:buNone/>
            </a:pPr>
            <a:endParaRPr lang="fr-FR" sz="4400" u="sng" dirty="0">
              <a:solidFill>
                <a:srgbClr val="FF0000"/>
              </a:solidFill>
            </a:endParaRPr>
          </a:p>
          <a:p>
            <a:pPr marL="0" indent="0">
              <a:buNone/>
            </a:pPr>
            <a:r>
              <a:rPr lang="fr-FR" sz="4400" b="1" dirty="0"/>
              <a:t>Réel succès au sein de l’EPLE (19 volontaires) </a:t>
            </a:r>
          </a:p>
          <a:p>
            <a:pPr marL="0" indent="0">
              <a:buNone/>
            </a:pPr>
            <a:r>
              <a:rPr lang="fr-FR" sz="4400" b="1" dirty="0"/>
              <a:t>9 places sur juin 2020 (départ métropole) élève de 2</a:t>
            </a:r>
            <a:r>
              <a:rPr lang="fr-FR" sz="4400" b="1" baseline="30000" dirty="0"/>
              <a:t>nde</a:t>
            </a:r>
            <a:r>
              <a:rPr lang="fr-FR" sz="4400" b="1" dirty="0"/>
              <a:t> et 1ere (avoir 16 ans/ nationalité française)</a:t>
            </a:r>
          </a:p>
          <a:p>
            <a:pPr marL="0" indent="0">
              <a:buNone/>
            </a:pPr>
            <a:endParaRPr lang="fr-FR" sz="4400" dirty="0"/>
          </a:p>
          <a:p>
            <a:pPr marL="0" indent="0">
              <a:buNone/>
            </a:pPr>
            <a:r>
              <a:rPr lang="fr-FR" sz="4400" b="1" u="sng" dirty="0">
                <a:solidFill>
                  <a:srgbClr val="FF0000"/>
                </a:solidFill>
              </a:rPr>
              <a:t>Conseiller RH de proximité: </a:t>
            </a:r>
          </a:p>
          <a:p>
            <a:pPr marL="0" indent="0">
              <a:buNone/>
            </a:pPr>
            <a:endParaRPr lang="fr-FR" sz="4400" dirty="0">
              <a:solidFill>
                <a:srgbClr val="FF0000"/>
              </a:solidFill>
            </a:endParaRPr>
          </a:p>
          <a:p>
            <a:pPr marL="0" indent="0">
              <a:buNone/>
            </a:pPr>
            <a:r>
              <a:rPr lang="fr-FR" sz="4400" b="1" dirty="0"/>
              <a:t>Accompagnement des personnels (projets e mobilité, formation, carrière). </a:t>
            </a:r>
          </a:p>
          <a:p>
            <a:pPr marL="0" indent="0">
              <a:buNone/>
            </a:pPr>
            <a:r>
              <a:rPr lang="fr-FR" sz="4400" b="1" dirty="0"/>
              <a:t>Murielle Lawrence (CMC) 0594271982 </a:t>
            </a:r>
          </a:p>
          <a:p>
            <a:pPr marL="0" indent="0">
              <a:buNone/>
            </a:pPr>
            <a:endParaRPr lang="fr-FR" sz="2500" dirty="0"/>
          </a:p>
          <a:p>
            <a:pPr marL="0" indent="0">
              <a:buNone/>
            </a:pPr>
            <a:endParaRPr lang="fr-FR" sz="2500" dirty="0"/>
          </a:p>
          <a:p>
            <a:pPr marL="0" indent="0">
              <a:buNone/>
            </a:pPr>
            <a:endParaRPr lang="fr-FR" dirty="0"/>
          </a:p>
          <a:p>
            <a:pPr marL="0" indent="0" algn="ctr">
              <a:buNone/>
            </a:pPr>
            <a:endParaRPr lang="fr-FR" dirty="0"/>
          </a:p>
          <a:p>
            <a:endParaRPr lang="fr-FR" dirty="0"/>
          </a:p>
        </p:txBody>
      </p:sp>
      <p:pic>
        <p:nvPicPr>
          <p:cNvPr id="7" name="Image 6">
            <a:extLst>
              <a:ext uri="{FF2B5EF4-FFF2-40B4-BE49-F238E27FC236}">
                <a16:creationId xmlns:a16="http://schemas.microsoft.com/office/drawing/2014/main" id="{9FDCD70D-612E-493D-A27D-29D757AB6128}"/>
              </a:ext>
            </a:extLst>
          </p:cNvPr>
          <p:cNvPicPr>
            <a:picLocks noChangeAspect="1"/>
          </p:cNvPicPr>
          <p:nvPr/>
        </p:nvPicPr>
        <p:blipFill>
          <a:blip r:embed="rId2"/>
          <a:stretch>
            <a:fillRect/>
          </a:stretch>
        </p:blipFill>
        <p:spPr>
          <a:xfrm>
            <a:off x="0" y="0"/>
            <a:ext cx="3497580" cy="6887817"/>
          </a:xfrm>
          <a:prstGeom prst="rect">
            <a:avLst/>
          </a:prstGeom>
        </p:spPr>
      </p:pic>
    </p:spTree>
    <p:extLst>
      <p:ext uri="{BB962C8B-B14F-4D97-AF65-F5344CB8AC3E}">
        <p14:creationId xmlns:p14="http://schemas.microsoft.com/office/powerpoint/2010/main" val="4043020532"/>
      </p:ext>
    </p:extLst>
  </p:cSld>
  <p:clrMapOvr>
    <a:masterClrMapping/>
  </p:clrMapOvr>
  <p:transition spd="med">
    <p:strip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392BC4-3390-4998-9949-8DDEA7B16B29}"/>
              </a:ext>
            </a:extLst>
          </p:cNvPr>
          <p:cNvSpPr>
            <a:spLocks noGrp="1"/>
          </p:cNvSpPr>
          <p:nvPr>
            <p:ph type="title"/>
          </p:nvPr>
        </p:nvSpPr>
        <p:spPr>
          <a:xfrm>
            <a:off x="1371600" y="685800"/>
            <a:ext cx="6926239" cy="547914"/>
          </a:xfrm>
        </p:spPr>
        <p:txBody>
          <a:bodyPr>
            <a:normAutofit fontScale="90000"/>
          </a:bodyPr>
          <a:lstStyle/>
          <a:p>
            <a:pPr algn="ctr"/>
            <a:r>
              <a:rPr lang="fr-FR" b="1" dirty="0">
                <a:solidFill>
                  <a:schemeClr val="accent6">
                    <a:lumMod val="75000"/>
                  </a:schemeClr>
                </a:solidFill>
              </a:rPr>
              <a:t>Projets 2020/2021</a:t>
            </a:r>
          </a:p>
        </p:txBody>
      </p:sp>
      <p:sp>
        <p:nvSpPr>
          <p:cNvPr id="3" name="Espace réservé du contenu 2">
            <a:extLst>
              <a:ext uri="{FF2B5EF4-FFF2-40B4-BE49-F238E27FC236}">
                <a16:creationId xmlns:a16="http://schemas.microsoft.com/office/drawing/2014/main" id="{74DE8D89-1A35-4C74-8E13-10CE3AF11E33}"/>
              </a:ext>
            </a:extLst>
          </p:cNvPr>
          <p:cNvSpPr>
            <a:spLocks noGrp="1"/>
          </p:cNvSpPr>
          <p:nvPr>
            <p:ph idx="1"/>
          </p:nvPr>
        </p:nvSpPr>
        <p:spPr>
          <a:xfrm>
            <a:off x="1371600" y="1230086"/>
            <a:ext cx="6690575" cy="5627914"/>
          </a:xfrm>
        </p:spPr>
        <p:txBody>
          <a:bodyPr>
            <a:normAutofit fontScale="25000" lnSpcReduction="20000"/>
          </a:bodyPr>
          <a:lstStyle/>
          <a:p>
            <a:endParaRPr lang="fr-FR" dirty="0"/>
          </a:p>
          <a:p>
            <a:endParaRPr lang="fr-FR" dirty="0"/>
          </a:p>
          <a:p>
            <a:endParaRPr lang="fr-FR" dirty="0"/>
          </a:p>
          <a:p>
            <a:endParaRPr lang="fr-FR" dirty="0"/>
          </a:p>
          <a:p>
            <a:endParaRPr lang="fr-FR" dirty="0"/>
          </a:p>
          <a:p>
            <a:endParaRPr lang="fr-FR" dirty="0"/>
          </a:p>
          <a:p>
            <a:endParaRPr lang="fr-FR" sz="4400" dirty="0"/>
          </a:p>
          <a:p>
            <a:r>
              <a:rPr lang="fr-FR" sz="4800" dirty="0"/>
              <a:t>Budget 2021: Ventilation budget 2021 des crédits pédagogiques sur le modèle réforme budgétaire RCBC (mode projet: cadre renforcée avec la transformation de la voie professionnelle)</a:t>
            </a:r>
          </a:p>
          <a:p>
            <a:r>
              <a:rPr lang="fr-FR" sz="4800" dirty="0"/>
              <a:t>Activités pédagogiques (Dépenses/ recettes) Maintien d’une ligne « Pot commun »/ « dépenses communes ». </a:t>
            </a:r>
          </a:p>
          <a:p>
            <a:r>
              <a:rPr lang="fr-FR" sz="4800" dirty="0"/>
              <a:t>Nécessaire projection / anticipation (remettre les projets C.E pour </a:t>
            </a:r>
            <a:r>
              <a:rPr lang="fr-FR" sz="4800" b="1" u="sng" dirty="0"/>
              <a:t>le 01 juin 2020</a:t>
            </a:r>
            <a:r>
              <a:rPr lang="fr-FR" sz="4800" dirty="0"/>
              <a:t>)</a:t>
            </a:r>
          </a:p>
          <a:p>
            <a:r>
              <a:rPr lang="fr-FR" sz="4800" b="1" u="sng" dirty="0"/>
              <a:t>Idem sur les projets de sortie scolaire  pour le 01 juin 2020: </a:t>
            </a:r>
            <a:r>
              <a:rPr lang="fr-FR" sz="4800" dirty="0"/>
              <a:t>(journées d’intégration septembre 2020 pour les entrants). </a:t>
            </a:r>
          </a:p>
          <a:p>
            <a:endParaRPr lang="fr-FR" sz="4800" dirty="0"/>
          </a:p>
          <a:p>
            <a:r>
              <a:rPr lang="fr-FR" sz="4800" dirty="0"/>
              <a:t>Projets pédagogiques/ demande équipement à remettre au + vite au DDFPT  dans le cadre collecte taxe d’apprentissage (rappel 1</a:t>
            </a:r>
            <a:r>
              <a:rPr lang="fr-FR" sz="4800" baseline="30000" dirty="0"/>
              <a:t>er</a:t>
            </a:r>
            <a:r>
              <a:rPr lang="fr-FR" sz="4800" dirty="0"/>
              <a:t> janvier 2020: nouvelles dispositions 87% de la taxe pour les formations en apprentissage et 13 % financement des formations technologiques et professionnelles initiales). Mobilisation forte des équipes enseignantes. </a:t>
            </a:r>
          </a:p>
          <a:p>
            <a:endParaRPr lang="fr-FR" sz="4800" dirty="0"/>
          </a:p>
          <a:p>
            <a:r>
              <a:rPr lang="fr-FR" sz="4800" dirty="0"/>
              <a:t>Financement par les OPCO (taxe apprentissage) Projets à remettre DDFPT </a:t>
            </a:r>
            <a:r>
              <a:rPr lang="fr-FR" sz="4800" b="1" u="sng" dirty="0"/>
              <a:t>avant fin mars (restaurant pédagogique, magasin pédagogique)</a:t>
            </a:r>
            <a:r>
              <a:rPr lang="fr-FR" sz="4800" dirty="0"/>
              <a:t>. </a:t>
            </a:r>
          </a:p>
          <a:p>
            <a:r>
              <a:rPr lang="fr-FR" sz="4800" dirty="0"/>
              <a:t>Développement partenariat (convention avec le MEDEF)</a:t>
            </a:r>
          </a:p>
          <a:p>
            <a:r>
              <a:rPr lang="fr-FR" sz="4800" dirty="0"/>
              <a:t>Partenariat avec  Park numérique- </a:t>
            </a:r>
            <a:r>
              <a:rPr lang="fr-FR" sz="4800" dirty="0" err="1"/>
              <a:t>GuyaCli’c</a:t>
            </a:r>
            <a:endParaRPr lang="fr-FR" sz="4800" dirty="0"/>
          </a:p>
          <a:p>
            <a:endParaRPr lang="fr-FR" sz="4800" dirty="0"/>
          </a:p>
          <a:p>
            <a:r>
              <a:rPr lang="fr-FR" sz="4800" dirty="0"/>
              <a:t>Demande équipement CTG 2020: à rendre les devis pour le 20 mars service de Gestion/ DDFPT</a:t>
            </a:r>
          </a:p>
          <a:p>
            <a:r>
              <a:rPr lang="fr-FR" sz="4800" i="1" dirty="0"/>
              <a:t>Demande CTG: </a:t>
            </a:r>
          </a:p>
          <a:p>
            <a:r>
              <a:rPr lang="fr-FR" sz="4800" i="1" dirty="0"/>
              <a:t>-  moins de 800 euros : 1 devis</a:t>
            </a:r>
          </a:p>
          <a:p>
            <a:r>
              <a:rPr lang="fr-FR" sz="4800" i="1" dirty="0"/>
              <a:t>- Plus de 800 euros: 2devis</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5" name="Image 4">
            <a:extLst>
              <a:ext uri="{FF2B5EF4-FFF2-40B4-BE49-F238E27FC236}">
                <a16:creationId xmlns:a16="http://schemas.microsoft.com/office/drawing/2014/main" id="{35017A3A-DD7F-44DB-BFF0-82CD014618C6}"/>
              </a:ext>
            </a:extLst>
          </p:cNvPr>
          <p:cNvPicPr>
            <a:picLocks noChangeAspect="1"/>
          </p:cNvPicPr>
          <p:nvPr/>
        </p:nvPicPr>
        <p:blipFill>
          <a:blip r:embed="rId2"/>
          <a:stretch>
            <a:fillRect/>
          </a:stretch>
        </p:blipFill>
        <p:spPr>
          <a:xfrm>
            <a:off x="8297838" y="0"/>
            <a:ext cx="3894161" cy="6858000"/>
          </a:xfrm>
          <a:prstGeom prst="rect">
            <a:avLst/>
          </a:prstGeom>
        </p:spPr>
      </p:pic>
    </p:spTree>
    <p:extLst>
      <p:ext uri="{BB962C8B-B14F-4D97-AF65-F5344CB8AC3E}">
        <p14:creationId xmlns:p14="http://schemas.microsoft.com/office/powerpoint/2010/main" val="743606417"/>
      </p:ext>
    </p:extLst>
  </p:cSld>
  <p:clrMapOvr>
    <a:masterClrMapping/>
  </p:clrMapOvr>
  <p:transition spd="med">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31620" y="365760"/>
            <a:ext cx="9560923" cy="69669"/>
          </a:xfrm>
        </p:spPr>
        <p:txBody>
          <a:bodyPr>
            <a:normAutofit fontScale="90000"/>
          </a:bodyPr>
          <a:lstStyle/>
          <a:p>
            <a:pPr algn="ctr"/>
            <a:r>
              <a:rPr lang="fr-FR" sz="1800" b="1" u="sng" dirty="0">
                <a:solidFill>
                  <a:schemeClr val="accent6">
                    <a:lumMod val="75000"/>
                  </a:schemeClr>
                </a:solidFill>
              </a:rPr>
              <a:t>Aménagement établissement rentrée 2020 :</a:t>
            </a:r>
            <a:br>
              <a:rPr lang="fr-FR" sz="1800" b="1" u="sng" dirty="0">
                <a:solidFill>
                  <a:schemeClr val="accent6">
                    <a:lumMod val="75000"/>
                  </a:schemeClr>
                </a:solidFill>
              </a:rPr>
            </a:br>
            <a:r>
              <a:rPr lang="fr-FR" b="1" u="sng" dirty="0">
                <a:solidFill>
                  <a:schemeClr val="accent6">
                    <a:lumMod val="75000"/>
                  </a:schemeClr>
                </a:solidFill>
              </a:rPr>
              <a:t> </a:t>
            </a:r>
          </a:p>
        </p:txBody>
      </p:sp>
      <p:sp>
        <p:nvSpPr>
          <p:cNvPr id="3" name="Espace réservé du contenu 2"/>
          <p:cNvSpPr>
            <a:spLocks noGrp="1"/>
          </p:cNvSpPr>
          <p:nvPr>
            <p:ph idx="1"/>
          </p:nvPr>
        </p:nvSpPr>
        <p:spPr>
          <a:xfrm>
            <a:off x="1037229" y="1555845"/>
            <a:ext cx="10918209" cy="4694830"/>
          </a:xfrm>
        </p:spPr>
        <p:txBody>
          <a:bodyPr>
            <a:normAutofit/>
          </a:bodyPr>
          <a:lstStyle/>
          <a:p>
            <a:endParaRPr lang="fr-FR" dirty="0"/>
          </a:p>
        </p:txBody>
      </p:sp>
      <p:graphicFrame>
        <p:nvGraphicFramePr>
          <p:cNvPr id="4" name="Tableau 3">
            <a:extLst>
              <a:ext uri="{FF2B5EF4-FFF2-40B4-BE49-F238E27FC236}">
                <a16:creationId xmlns:a16="http://schemas.microsoft.com/office/drawing/2014/main" id="{AE648DF4-9E2F-42F7-936F-673C38F50916}"/>
              </a:ext>
            </a:extLst>
          </p:cNvPr>
          <p:cNvGraphicFramePr>
            <a:graphicFrameLocks noGrp="1"/>
          </p:cNvGraphicFramePr>
          <p:nvPr>
            <p:extLst>
              <p:ext uri="{D42A27DB-BD31-4B8C-83A1-F6EECF244321}">
                <p14:modId xmlns:p14="http://schemas.microsoft.com/office/powerpoint/2010/main" val="1293771670"/>
              </p:ext>
            </p:extLst>
          </p:nvPr>
        </p:nvGraphicFramePr>
        <p:xfrm>
          <a:off x="0" y="347195"/>
          <a:ext cx="12192000" cy="6510804"/>
        </p:xfrm>
        <a:graphic>
          <a:graphicData uri="http://schemas.openxmlformats.org/drawingml/2006/table">
            <a:tbl>
              <a:tblPr firstRow="1" bandRow="1">
                <a:tableStyleId>{5C22544A-7EE6-4342-B048-85BDC9FD1C3A}</a:tableStyleId>
              </a:tblPr>
              <a:tblGrid>
                <a:gridCol w="3376457">
                  <a:extLst>
                    <a:ext uri="{9D8B030D-6E8A-4147-A177-3AD203B41FA5}">
                      <a16:colId xmlns:a16="http://schemas.microsoft.com/office/drawing/2014/main" val="4165430478"/>
                    </a:ext>
                  </a:extLst>
                </a:gridCol>
                <a:gridCol w="4024187">
                  <a:extLst>
                    <a:ext uri="{9D8B030D-6E8A-4147-A177-3AD203B41FA5}">
                      <a16:colId xmlns:a16="http://schemas.microsoft.com/office/drawing/2014/main" val="756390900"/>
                    </a:ext>
                  </a:extLst>
                </a:gridCol>
                <a:gridCol w="4791356">
                  <a:extLst>
                    <a:ext uri="{9D8B030D-6E8A-4147-A177-3AD203B41FA5}">
                      <a16:colId xmlns:a16="http://schemas.microsoft.com/office/drawing/2014/main" val="1476968755"/>
                    </a:ext>
                  </a:extLst>
                </a:gridCol>
              </a:tblGrid>
              <a:tr h="274649">
                <a:tc>
                  <a:txBody>
                    <a:bodyPr/>
                    <a:lstStyle/>
                    <a:p>
                      <a:pPr algn="ctr"/>
                      <a:r>
                        <a:rPr lang="fr-FR" sz="1100" u="sng" dirty="0" err="1"/>
                        <a:t>Elements</a:t>
                      </a:r>
                      <a:r>
                        <a:rPr lang="fr-FR" sz="1100" u="sng" baseline="0" dirty="0"/>
                        <a:t> </a:t>
                      </a:r>
                      <a:endParaRPr lang="fr-FR" sz="1100" u="sng" dirty="0"/>
                    </a:p>
                  </a:txBody>
                  <a:tcPr/>
                </a:tc>
                <a:tc>
                  <a:txBody>
                    <a:bodyPr/>
                    <a:lstStyle/>
                    <a:p>
                      <a:pPr algn="ctr"/>
                      <a:r>
                        <a:rPr lang="fr-FR" sz="1100" u="sng" dirty="0"/>
                        <a:t>Date</a:t>
                      </a:r>
                    </a:p>
                  </a:txBody>
                  <a:tcPr/>
                </a:tc>
                <a:tc>
                  <a:txBody>
                    <a:bodyPr/>
                    <a:lstStyle/>
                    <a:p>
                      <a:pPr algn="ctr"/>
                      <a:r>
                        <a:rPr lang="fr-FR" sz="1100" u="sng" dirty="0"/>
                        <a:t>Observations:</a:t>
                      </a:r>
                      <a:endParaRPr lang="fr-FR" sz="1100" u="sng" baseline="0" dirty="0"/>
                    </a:p>
                  </a:txBody>
                  <a:tcPr/>
                </a:tc>
                <a:extLst>
                  <a:ext uri="{0D108BD9-81ED-4DB2-BD59-A6C34878D82A}">
                    <a16:rowId xmlns:a16="http://schemas.microsoft.com/office/drawing/2014/main" val="1193256302"/>
                  </a:ext>
                </a:extLst>
              </a:tr>
              <a:tr h="3473506">
                <a:tc>
                  <a:txBody>
                    <a:bodyPr/>
                    <a:lstStyle/>
                    <a:p>
                      <a:pPr algn="l"/>
                      <a:endParaRPr lang="fr-FR" sz="1100" u="none" dirty="0"/>
                    </a:p>
                    <a:p>
                      <a:pPr algn="l"/>
                      <a:r>
                        <a:rPr lang="fr-FR" sz="1100" u="none" dirty="0"/>
                        <a:t>- Travaux salles de science (</a:t>
                      </a:r>
                      <a:r>
                        <a:rPr lang="fr-FR" sz="1100" u="none" dirty="0" err="1"/>
                        <a:t>Guyalab</a:t>
                      </a:r>
                      <a:r>
                        <a:rPr lang="fr-FR" sz="1100" u="none" dirty="0"/>
                        <a:t>)</a:t>
                      </a:r>
                    </a:p>
                    <a:p>
                      <a:pPr algn="l"/>
                      <a:endParaRPr lang="fr-FR" sz="1100" b="1" u="none" dirty="0"/>
                    </a:p>
                    <a:p>
                      <a:pPr marL="0" marR="0" indent="0" algn="l" defTabSz="457200" rtl="0" eaLnBrk="1" fontAlgn="auto" latinLnBrk="0" hangingPunct="1">
                        <a:lnSpc>
                          <a:spcPct val="100000"/>
                        </a:lnSpc>
                        <a:spcBef>
                          <a:spcPts val="0"/>
                        </a:spcBef>
                        <a:spcAft>
                          <a:spcPts val="0"/>
                        </a:spcAft>
                        <a:buClrTx/>
                        <a:buSzTx/>
                        <a:buFontTx/>
                        <a:buNone/>
                        <a:tabLst/>
                        <a:defRPr/>
                      </a:pPr>
                      <a:r>
                        <a:rPr lang="fr-FR" sz="1100" u="none" dirty="0"/>
                        <a:t>- Equipements numériques (classe mobile pour </a:t>
                      </a:r>
                      <a:r>
                        <a:rPr lang="fr-FR" sz="1100" b="1" u="none" dirty="0"/>
                        <a:t>les Langues </a:t>
                      </a:r>
                      <a:r>
                        <a:rPr lang="fr-FR" sz="1100" u="none" dirty="0"/>
                        <a:t>(12 tablettes) / </a:t>
                      </a:r>
                    </a:p>
                    <a:p>
                      <a:pPr marL="0" marR="0" indent="0" algn="l" defTabSz="457200" rtl="0" eaLnBrk="1" fontAlgn="auto" latinLnBrk="0" hangingPunct="1">
                        <a:lnSpc>
                          <a:spcPct val="100000"/>
                        </a:lnSpc>
                        <a:spcBef>
                          <a:spcPts val="0"/>
                        </a:spcBef>
                        <a:spcAft>
                          <a:spcPts val="0"/>
                        </a:spcAft>
                        <a:buClrTx/>
                        <a:buSzTx/>
                        <a:buFontTx/>
                        <a:buNone/>
                        <a:tabLst/>
                        <a:defRPr/>
                      </a:pPr>
                      <a:r>
                        <a:rPr lang="fr-FR" sz="1100" u="none" dirty="0"/>
                        <a:t>Tablettes numériques + valise mobile (</a:t>
                      </a:r>
                      <a:r>
                        <a:rPr lang="fr-FR" sz="1100" b="1" u="none" dirty="0"/>
                        <a:t>MUC</a:t>
                      </a:r>
                      <a:r>
                        <a:rPr lang="fr-FR" sz="1100" u="none" dirty="0"/>
                        <a:t>) (12 tablettes) </a:t>
                      </a:r>
                    </a:p>
                    <a:p>
                      <a:pPr marL="0" marR="0" indent="0" algn="l" defTabSz="457200" rtl="0" eaLnBrk="1" fontAlgn="auto" latinLnBrk="0" hangingPunct="1">
                        <a:lnSpc>
                          <a:spcPct val="100000"/>
                        </a:lnSpc>
                        <a:spcBef>
                          <a:spcPts val="0"/>
                        </a:spcBef>
                        <a:spcAft>
                          <a:spcPts val="0"/>
                        </a:spcAft>
                        <a:buClrTx/>
                        <a:buSzTx/>
                        <a:buFontTx/>
                        <a:buNone/>
                        <a:tabLst/>
                        <a:defRPr/>
                      </a:pPr>
                      <a:r>
                        <a:rPr lang="fr-FR" sz="1100" u="none" dirty="0"/>
                        <a:t> 1 Valise multimédia mobile (</a:t>
                      </a:r>
                      <a:r>
                        <a:rPr lang="fr-FR" sz="1100" b="1" u="none" dirty="0"/>
                        <a:t>ARCU</a:t>
                      </a:r>
                      <a:r>
                        <a:rPr lang="fr-FR" sz="1100" u="none" dirty="0"/>
                        <a:t>)/</a:t>
                      </a:r>
                    </a:p>
                    <a:p>
                      <a:pPr marL="0" marR="0" indent="0" algn="l" defTabSz="457200" rtl="0" eaLnBrk="1" fontAlgn="auto" latinLnBrk="0" hangingPunct="1">
                        <a:lnSpc>
                          <a:spcPct val="100000"/>
                        </a:lnSpc>
                        <a:spcBef>
                          <a:spcPts val="0"/>
                        </a:spcBef>
                        <a:spcAft>
                          <a:spcPts val="0"/>
                        </a:spcAft>
                        <a:buClrTx/>
                        <a:buSzTx/>
                        <a:buFontTx/>
                        <a:buNone/>
                        <a:tabLst/>
                        <a:defRPr/>
                      </a:pPr>
                      <a:r>
                        <a:rPr lang="fr-FR" sz="1100" u="none" dirty="0"/>
                        <a:t> 17 Ordinateurs, meuble rangement/ accès wifi (</a:t>
                      </a:r>
                      <a:r>
                        <a:rPr lang="fr-FR" sz="1100" b="1" u="none" dirty="0"/>
                        <a:t>Série Générale</a:t>
                      </a:r>
                      <a:r>
                        <a:rPr lang="fr-FR" sz="1100" u="none" dirty="0"/>
                        <a:t>)</a:t>
                      </a:r>
                    </a:p>
                    <a:p>
                      <a:pPr marL="0" marR="0" indent="0" algn="l" defTabSz="457200" rtl="0" eaLnBrk="1" fontAlgn="auto" latinLnBrk="0" hangingPunct="1">
                        <a:lnSpc>
                          <a:spcPct val="100000"/>
                        </a:lnSpc>
                        <a:spcBef>
                          <a:spcPts val="0"/>
                        </a:spcBef>
                        <a:spcAft>
                          <a:spcPts val="0"/>
                        </a:spcAft>
                        <a:buClrTx/>
                        <a:buSzTx/>
                        <a:buFontTx/>
                        <a:buNone/>
                        <a:tabLst/>
                        <a:defRPr/>
                      </a:pPr>
                      <a:r>
                        <a:rPr lang="fr-FR" sz="1100" u="none" dirty="0"/>
                        <a:t>6 vidéoprojecteurs</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100" u="none" dirty="0"/>
                    </a:p>
                    <a:p>
                      <a:pPr marL="0" marR="0" indent="0" algn="l" defTabSz="457200" rtl="0" eaLnBrk="1" fontAlgn="auto" latinLnBrk="0" hangingPunct="1">
                        <a:lnSpc>
                          <a:spcPct val="100000"/>
                        </a:lnSpc>
                        <a:spcBef>
                          <a:spcPts val="0"/>
                        </a:spcBef>
                        <a:spcAft>
                          <a:spcPts val="0"/>
                        </a:spcAft>
                        <a:buClrTx/>
                        <a:buSzTx/>
                        <a:buFontTx/>
                        <a:buChar char="-"/>
                        <a:tabLst/>
                        <a:defRPr/>
                      </a:pPr>
                      <a:r>
                        <a:rPr lang="fr-FR" sz="1100" u="none" dirty="0"/>
                        <a:t>Fontaines à eau </a:t>
                      </a:r>
                    </a:p>
                    <a:p>
                      <a:pPr algn="l"/>
                      <a:endParaRPr lang="fr-FR" sz="1100" u="none" dirty="0"/>
                    </a:p>
                    <a:p>
                      <a:pPr algn="l"/>
                      <a:r>
                        <a:rPr lang="fr-FR" sz="1100" u="none" dirty="0"/>
                        <a:t>2 mallettes de robots (</a:t>
                      </a:r>
                      <a:r>
                        <a:rPr lang="fr-FR" sz="1100" b="1" u="none" dirty="0"/>
                        <a:t>maths-sciences</a:t>
                      </a:r>
                      <a:r>
                        <a:rPr lang="fr-FR" sz="1100" u="none" dirty="0"/>
                        <a:t>)</a:t>
                      </a:r>
                    </a:p>
                    <a:p>
                      <a:pPr algn="l"/>
                      <a:r>
                        <a:rPr lang="fr-FR" sz="1100" u="none" dirty="0"/>
                        <a:t>Equipements AEPE (mobiliers, mannequins….)</a:t>
                      </a:r>
                    </a:p>
                    <a:p>
                      <a:pPr algn="l"/>
                      <a:r>
                        <a:rPr lang="fr-FR" sz="1100" u="none" dirty="0"/>
                        <a:t>Banc d’habilitation fluidique (Froid)</a:t>
                      </a:r>
                    </a:p>
                    <a:p>
                      <a:pPr algn="l"/>
                      <a:r>
                        <a:rPr lang="fr-FR" sz="1100" u="none" dirty="0"/>
                        <a:t>Défonceuse numérique (BOIS)</a:t>
                      </a:r>
                    </a:p>
                    <a:p>
                      <a:pPr algn="l"/>
                      <a:endParaRPr lang="fr-FR" sz="1100" b="1" u="none" dirty="0"/>
                    </a:p>
                  </a:txBody>
                  <a:tcPr/>
                </a:tc>
                <a:tc>
                  <a:txBody>
                    <a:bodyPr/>
                    <a:lstStyle/>
                    <a:p>
                      <a:pPr algn="l"/>
                      <a:endParaRPr lang="fr-FR" sz="1100" u="none" dirty="0"/>
                    </a:p>
                    <a:p>
                      <a:pPr marL="0" marR="0" indent="0" algn="l" defTabSz="457200" rtl="0" eaLnBrk="1" fontAlgn="auto" latinLnBrk="0" hangingPunct="1">
                        <a:lnSpc>
                          <a:spcPct val="100000"/>
                        </a:lnSpc>
                        <a:spcBef>
                          <a:spcPts val="0"/>
                        </a:spcBef>
                        <a:spcAft>
                          <a:spcPts val="0"/>
                        </a:spcAft>
                        <a:buClrTx/>
                        <a:buSzTx/>
                        <a:buFontTx/>
                        <a:buNone/>
                        <a:tabLst/>
                        <a:defRPr/>
                      </a:pPr>
                      <a:r>
                        <a:rPr lang="fr-FR" sz="1100" b="1" u="none" dirty="0"/>
                        <a:t>Début des travaux 13 juin 2020</a:t>
                      </a:r>
                    </a:p>
                    <a:p>
                      <a:pPr algn="l"/>
                      <a:endParaRPr lang="fr-FR" sz="1100" u="none" dirty="0"/>
                    </a:p>
                    <a:p>
                      <a:pPr algn="l"/>
                      <a:r>
                        <a:rPr lang="fr-FR" sz="1100" b="1" u="none" dirty="0"/>
                        <a:t>En cours (attente</a:t>
                      </a:r>
                      <a:r>
                        <a:rPr lang="fr-FR" sz="1100" b="1" u="none" baseline="0" dirty="0"/>
                        <a:t> des crédits) (vote budget CTG fin février)</a:t>
                      </a:r>
                      <a:endParaRPr lang="fr-FR" sz="1100" b="1" u="none" dirty="0"/>
                    </a:p>
                    <a:p>
                      <a:pPr algn="l"/>
                      <a:endParaRPr lang="fr-FR" sz="1100" u="none" dirty="0"/>
                    </a:p>
                    <a:p>
                      <a:pPr algn="l"/>
                      <a:endParaRPr lang="fr-FR" sz="1100" u="none" dirty="0"/>
                    </a:p>
                    <a:p>
                      <a:pPr algn="l"/>
                      <a:endParaRPr lang="fr-FR" sz="1100" u="none" dirty="0"/>
                    </a:p>
                    <a:p>
                      <a:pPr algn="l"/>
                      <a:endParaRPr lang="fr-FR" sz="1100" u="none" dirty="0"/>
                    </a:p>
                    <a:p>
                      <a:pPr algn="l"/>
                      <a:endParaRPr lang="fr-FR" sz="1100" u="none" dirty="0"/>
                    </a:p>
                    <a:p>
                      <a:pPr algn="l"/>
                      <a:endParaRPr lang="fr-FR" sz="1100" u="none" dirty="0"/>
                    </a:p>
                    <a:p>
                      <a:pPr algn="l"/>
                      <a:endParaRPr lang="fr-FR" sz="1100" u="none" dirty="0"/>
                    </a:p>
                    <a:p>
                      <a:pPr algn="l"/>
                      <a:r>
                        <a:rPr lang="fr-FR" sz="1100" u="none" dirty="0"/>
                        <a:t>Dotation</a:t>
                      </a:r>
                      <a:r>
                        <a:rPr lang="fr-FR" sz="1100" u="none" baseline="0" dirty="0"/>
                        <a:t> équipement V4 </a:t>
                      </a:r>
                      <a:r>
                        <a:rPr lang="fr-FR" sz="1100" u="none" dirty="0"/>
                        <a:t>CTG </a:t>
                      </a:r>
                      <a:r>
                        <a:rPr lang="fr-FR" sz="1100" b="1" u="none" dirty="0"/>
                        <a:t>(21 février 2020) </a:t>
                      </a:r>
                    </a:p>
                    <a:p>
                      <a:pPr algn="l"/>
                      <a:endParaRPr lang="fr-FR" sz="1100" u="none" dirty="0"/>
                    </a:p>
                    <a:p>
                      <a:pPr algn="l"/>
                      <a:r>
                        <a:rPr lang="fr-FR" sz="1100" u="none" dirty="0"/>
                        <a:t>(livraison mars 2020)</a:t>
                      </a:r>
                    </a:p>
                    <a:p>
                      <a:pPr algn="l"/>
                      <a:endParaRPr lang="fr-FR" sz="1100" u="none" dirty="0"/>
                    </a:p>
                    <a:p>
                      <a:pPr algn="l"/>
                      <a:endParaRPr lang="fr-FR" sz="1100" u="none" dirty="0"/>
                    </a:p>
                    <a:p>
                      <a:pPr algn="l"/>
                      <a:r>
                        <a:rPr lang="fr-FR" sz="1100" b="1" u="none" dirty="0"/>
                        <a:t>(accord le 21 février 2020 dotation V4)</a:t>
                      </a:r>
                      <a:endParaRPr lang="fr-FR" sz="1100" u="none" dirty="0"/>
                    </a:p>
                  </a:txBody>
                  <a:tcPr/>
                </a:tc>
                <a:tc>
                  <a:txBody>
                    <a:bodyPr/>
                    <a:lstStyle/>
                    <a:p>
                      <a:pPr algn="l"/>
                      <a:endParaRPr lang="fr-FR" sz="1100" dirty="0"/>
                    </a:p>
                    <a:p>
                      <a:pPr algn="l"/>
                      <a:r>
                        <a:rPr lang="fr-FR" sz="1100" dirty="0"/>
                        <a:t>2 salles</a:t>
                      </a:r>
                      <a:r>
                        <a:rPr lang="fr-FR" sz="1100" baseline="0" dirty="0"/>
                        <a:t> complémentaires + 1 laboratoire</a:t>
                      </a:r>
                      <a:endParaRPr lang="fr-FR" sz="1100" dirty="0"/>
                    </a:p>
                    <a:p>
                      <a:pPr algn="l"/>
                      <a:endParaRPr lang="fr-FR" sz="1100" dirty="0"/>
                    </a:p>
                    <a:p>
                      <a:pPr algn="l"/>
                      <a:r>
                        <a:rPr lang="fr-FR" sz="1100" b="1" u="sng" dirty="0"/>
                        <a:t>Rappel à tous en cas de problème (Informer gestion/ pôle informatique) </a:t>
                      </a:r>
                    </a:p>
                    <a:p>
                      <a:pPr algn="l"/>
                      <a:endParaRPr lang="fr-FR" sz="1100" b="1" dirty="0"/>
                    </a:p>
                    <a:p>
                      <a:pPr algn="l"/>
                      <a:endParaRPr lang="fr-FR" sz="1100" b="1" dirty="0"/>
                    </a:p>
                    <a:p>
                      <a:pPr algn="l"/>
                      <a:endParaRPr lang="fr-FR" sz="1100" b="1" dirty="0"/>
                    </a:p>
                    <a:p>
                      <a:pPr algn="l"/>
                      <a:endParaRPr lang="fr-FR" sz="1100" b="1" dirty="0"/>
                    </a:p>
                    <a:p>
                      <a:pPr algn="l"/>
                      <a:endParaRPr lang="fr-FR" sz="1100" b="1" dirty="0"/>
                    </a:p>
                    <a:p>
                      <a:pPr algn="l"/>
                      <a:r>
                        <a:rPr lang="fr-FR" sz="1100" b="1" dirty="0"/>
                        <a:t>Concertation des </a:t>
                      </a:r>
                      <a:r>
                        <a:rPr lang="fr-FR" sz="1100" b="1" dirty="0" err="1"/>
                        <a:t>coordos</a:t>
                      </a:r>
                      <a:r>
                        <a:rPr lang="fr-FR" sz="1100" b="1" baseline="0" dirty="0"/>
                        <a:t> sur les emplacements</a:t>
                      </a:r>
                    </a:p>
                    <a:p>
                      <a:pPr algn="l"/>
                      <a:endParaRPr lang="fr-FR" sz="1100" b="1" baseline="0" dirty="0"/>
                    </a:p>
                    <a:p>
                      <a:pPr algn="l"/>
                      <a:r>
                        <a:rPr lang="fr-FR" sz="1100" b="1" baseline="0" dirty="0"/>
                        <a:t>Demande C.E depuis octobre 2017</a:t>
                      </a:r>
                      <a:endParaRPr lang="fr-FR" sz="1100" b="1" dirty="0"/>
                    </a:p>
                    <a:p>
                      <a:pPr algn="l"/>
                      <a:endParaRPr lang="fr-FR" sz="1100" dirty="0"/>
                    </a:p>
                    <a:p>
                      <a:pPr algn="l"/>
                      <a:endParaRPr lang="fr-FR" sz="1100" dirty="0"/>
                    </a:p>
                  </a:txBody>
                  <a:tcPr/>
                </a:tc>
                <a:extLst>
                  <a:ext uri="{0D108BD9-81ED-4DB2-BD59-A6C34878D82A}">
                    <a16:rowId xmlns:a16="http://schemas.microsoft.com/office/drawing/2014/main" val="1633154639"/>
                  </a:ext>
                </a:extLst>
              </a:tr>
              <a:tr h="2762649">
                <a:tc>
                  <a:txBody>
                    <a:bodyPr/>
                    <a:lstStyle/>
                    <a:p>
                      <a:pPr algn="l"/>
                      <a:r>
                        <a:rPr lang="fr-FR" sz="1100" dirty="0"/>
                        <a:t>Isolement des salles F et aménagement des salles C RDC (dossier technique fait novembre 2019)</a:t>
                      </a:r>
                    </a:p>
                    <a:p>
                      <a:pPr algn="l"/>
                      <a:endParaRPr lang="fr-FR" sz="1100" dirty="0"/>
                    </a:p>
                    <a:p>
                      <a:pPr algn="l"/>
                      <a:r>
                        <a:rPr lang="fr-FR" sz="1100" dirty="0"/>
                        <a:t>Demande de 3 bungalows </a:t>
                      </a:r>
                    </a:p>
                    <a:p>
                      <a:pPr marL="0" marR="0" indent="0" algn="l" defTabSz="457200" rtl="0" eaLnBrk="1" fontAlgn="auto" latinLnBrk="0" hangingPunct="1">
                        <a:lnSpc>
                          <a:spcPct val="100000"/>
                        </a:lnSpc>
                        <a:spcBef>
                          <a:spcPts val="0"/>
                        </a:spcBef>
                        <a:spcAft>
                          <a:spcPts val="0"/>
                        </a:spcAft>
                        <a:buClrTx/>
                        <a:buSzTx/>
                        <a:buFontTx/>
                        <a:buNone/>
                        <a:tabLst/>
                        <a:defRPr/>
                      </a:pPr>
                      <a:r>
                        <a:rPr lang="fr-FR" sz="1100" dirty="0"/>
                        <a:t>Réparation climatiseur salle des professeurs</a:t>
                      </a:r>
                    </a:p>
                    <a:p>
                      <a:pPr marL="0" marR="0" indent="0" algn="l" defTabSz="457200" rtl="0" eaLnBrk="1" fontAlgn="auto" latinLnBrk="0" hangingPunct="1">
                        <a:lnSpc>
                          <a:spcPct val="100000"/>
                        </a:lnSpc>
                        <a:spcBef>
                          <a:spcPts val="0"/>
                        </a:spcBef>
                        <a:spcAft>
                          <a:spcPts val="0"/>
                        </a:spcAft>
                        <a:buClrTx/>
                        <a:buSzTx/>
                        <a:buFontTx/>
                        <a:buNone/>
                        <a:tabLst/>
                        <a:defRPr/>
                      </a:pPr>
                      <a:r>
                        <a:rPr lang="fr-FR" sz="1100" b="0" dirty="0"/>
                        <a:t>Accord service des sports: remise panneaux de basket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100" dirty="0"/>
                    </a:p>
                    <a:p>
                      <a:pPr algn="l"/>
                      <a:r>
                        <a:rPr lang="fr-FR" sz="1100" b="0" dirty="0"/>
                        <a:t>Aménagement extérieur </a:t>
                      </a:r>
                      <a:r>
                        <a:rPr lang="fr-FR" sz="1100" b="0" dirty="0" err="1"/>
                        <a:t>cafétaria</a:t>
                      </a:r>
                      <a:endParaRPr lang="fr-FR" sz="1100" b="0" dirty="0"/>
                    </a:p>
                    <a:p>
                      <a:pPr algn="l"/>
                      <a:r>
                        <a:rPr lang="fr-FR" sz="1100" b="0" dirty="0"/>
                        <a:t>Exposition De quoi j’ai l’air? </a:t>
                      </a:r>
                    </a:p>
                    <a:p>
                      <a:pPr algn="l"/>
                      <a:r>
                        <a:rPr lang="fr-FR" sz="1100" b="0" dirty="0"/>
                        <a:t>Projet jardin suspendu</a:t>
                      </a:r>
                    </a:p>
                    <a:p>
                      <a:pPr algn="l"/>
                      <a:r>
                        <a:rPr lang="fr-FR" sz="1100" b="0" dirty="0"/>
                        <a:t>Fresque TEMBE</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fr-FR"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fr-FR" sz="1100" dirty="0"/>
                    </a:p>
                    <a:p>
                      <a:pPr algn="l"/>
                      <a:endParaRPr lang="fr-FR" sz="1100" dirty="0"/>
                    </a:p>
                  </a:txBody>
                  <a:tcPr/>
                </a:tc>
                <a:tc>
                  <a:txBody>
                    <a:bodyPr/>
                    <a:lstStyle/>
                    <a:p>
                      <a:pPr algn="l"/>
                      <a:endParaRPr lang="fr-FR" sz="1100" dirty="0"/>
                    </a:p>
                    <a:p>
                      <a:pPr marL="0" marR="0" indent="0" algn="l" defTabSz="457200" rtl="0" eaLnBrk="1" fontAlgn="auto" latinLnBrk="0" hangingPunct="1">
                        <a:lnSpc>
                          <a:spcPct val="100000"/>
                        </a:lnSpc>
                        <a:spcBef>
                          <a:spcPts val="0"/>
                        </a:spcBef>
                        <a:spcAft>
                          <a:spcPts val="0"/>
                        </a:spcAft>
                        <a:buClrTx/>
                        <a:buSzTx/>
                        <a:buFontTx/>
                        <a:buNone/>
                        <a:tabLst/>
                        <a:defRPr/>
                      </a:pPr>
                      <a:r>
                        <a:rPr lang="fr-FR" sz="1100" b="1" dirty="0"/>
                        <a:t>Etude de faisabilité service CTG (août 2020)</a:t>
                      </a:r>
                    </a:p>
                    <a:p>
                      <a:pPr algn="l"/>
                      <a:endParaRPr lang="fr-FR" sz="1100" dirty="0"/>
                    </a:p>
                    <a:p>
                      <a:pPr algn="l"/>
                      <a:endParaRPr lang="fr-FR" sz="1100" dirty="0"/>
                    </a:p>
                    <a:p>
                      <a:pPr algn="l"/>
                      <a:r>
                        <a:rPr lang="fr-FR" sz="1100" dirty="0"/>
                        <a:t>Demande</a:t>
                      </a:r>
                      <a:r>
                        <a:rPr lang="fr-FR" sz="1100" baseline="0" dirty="0"/>
                        <a:t> C.E janvier 2020 CTG)</a:t>
                      </a:r>
                    </a:p>
                    <a:p>
                      <a:pPr algn="l"/>
                      <a:endParaRPr lang="fr-FR" sz="1100" baseline="0" dirty="0"/>
                    </a:p>
                    <a:p>
                      <a:pPr algn="l"/>
                      <a:endParaRPr lang="fr-FR" sz="1100" dirty="0"/>
                    </a:p>
                    <a:p>
                      <a:pPr algn="l"/>
                      <a:endParaRPr lang="fr-FR" sz="1100" dirty="0"/>
                    </a:p>
                    <a:p>
                      <a:pPr algn="l"/>
                      <a:r>
                        <a:rPr lang="fr-FR" sz="1100" dirty="0"/>
                        <a:t>Accord</a:t>
                      </a:r>
                      <a:r>
                        <a:rPr lang="fr-FR" sz="1100" baseline="0" dirty="0"/>
                        <a:t> le 03 mars 2020</a:t>
                      </a:r>
                    </a:p>
                    <a:p>
                      <a:pPr algn="l"/>
                      <a:endParaRPr lang="fr-FR" sz="1100" baseline="0" dirty="0"/>
                    </a:p>
                    <a:p>
                      <a:pPr algn="l"/>
                      <a:endParaRPr lang="fr-FR" sz="1100" baseline="0" dirty="0"/>
                    </a:p>
                    <a:p>
                      <a:pPr algn="l"/>
                      <a:r>
                        <a:rPr lang="fr-FR" sz="1100" baseline="0" dirty="0"/>
                        <a:t>Fin mars 2020</a:t>
                      </a:r>
                    </a:p>
                    <a:p>
                      <a:pPr algn="l"/>
                      <a:r>
                        <a:rPr lang="fr-FR" sz="1100" baseline="0" dirty="0"/>
                        <a:t>1 semaine d’avril</a:t>
                      </a:r>
                    </a:p>
                    <a:p>
                      <a:pPr algn="l"/>
                      <a:r>
                        <a:rPr lang="fr-FR" sz="1100" baseline="0" dirty="0"/>
                        <a:t>Démarrage en cours</a:t>
                      </a:r>
                    </a:p>
                    <a:p>
                      <a:pPr algn="l"/>
                      <a:r>
                        <a:rPr lang="fr-FR" sz="1100" baseline="0" dirty="0"/>
                        <a:t>Mars 2020</a:t>
                      </a:r>
                      <a:endParaRPr lang="fr-FR" sz="1100" dirty="0"/>
                    </a:p>
                  </a:txBody>
                  <a:tcPr/>
                </a:tc>
                <a:tc>
                  <a:txBody>
                    <a:bodyPr/>
                    <a:lstStyle/>
                    <a:p>
                      <a:pPr algn="l"/>
                      <a:endParaRPr lang="fr-FR" sz="1100" b="0" dirty="0"/>
                    </a:p>
                    <a:p>
                      <a:pPr algn="l"/>
                      <a:endParaRPr lang="fr-FR" sz="1100" b="0" dirty="0"/>
                    </a:p>
                    <a:p>
                      <a:pPr algn="l"/>
                      <a:endParaRPr lang="fr-FR" sz="1100" b="0" dirty="0"/>
                    </a:p>
                    <a:p>
                      <a:pPr algn="l"/>
                      <a:endParaRPr lang="fr-FR" sz="1100" b="0" dirty="0"/>
                    </a:p>
                    <a:p>
                      <a:pPr algn="l"/>
                      <a:endParaRPr lang="fr-FR" sz="1100" b="0" dirty="0"/>
                    </a:p>
                    <a:p>
                      <a:pPr algn="l"/>
                      <a:endParaRPr lang="fr-FR" sz="1100" b="0" dirty="0"/>
                    </a:p>
                    <a:p>
                      <a:pPr algn="l"/>
                      <a:endParaRPr lang="fr-FR" sz="1100" b="0" dirty="0"/>
                    </a:p>
                    <a:p>
                      <a:pPr algn="l"/>
                      <a:r>
                        <a:rPr lang="fr-FR" sz="1100" b="0" dirty="0"/>
                        <a:t>Demande CE</a:t>
                      </a:r>
                      <a:r>
                        <a:rPr lang="fr-FR" sz="1100" b="0" baseline="0" dirty="0"/>
                        <a:t> depuis juin 2018</a:t>
                      </a:r>
                    </a:p>
                    <a:p>
                      <a:pPr algn="l"/>
                      <a:endParaRPr lang="fr-FR" sz="1100" b="0" baseline="0" dirty="0"/>
                    </a:p>
                    <a:p>
                      <a:pPr algn="l"/>
                      <a:endParaRPr lang="fr-FR" sz="1100" b="0" baseline="0" dirty="0"/>
                    </a:p>
                    <a:p>
                      <a:pPr algn="l"/>
                      <a:endParaRPr lang="fr-FR" sz="1100" b="0" baseline="0" dirty="0"/>
                    </a:p>
                    <a:p>
                      <a:pPr algn="l"/>
                      <a:r>
                        <a:rPr lang="fr-FR" sz="1100" b="0" baseline="0" dirty="0"/>
                        <a:t>Projets CGET</a:t>
                      </a:r>
                      <a:endParaRPr lang="fr-FR" sz="1100" b="0" dirty="0"/>
                    </a:p>
                  </a:txBody>
                  <a:tcPr/>
                </a:tc>
                <a:extLst>
                  <a:ext uri="{0D108BD9-81ED-4DB2-BD59-A6C34878D82A}">
                    <a16:rowId xmlns:a16="http://schemas.microsoft.com/office/drawing/2014/main" val="476607001"/>
                  </a:ext>
                </a:extLst>
              </a:tr>
            </a:tbl>
          </a:graphicData>
        </a:graphic>
      </p:graphicFrame>
    </p:spTree>
  </p:cSld>
  <p:clrMapOvr>
    <a:masterClrMapping/>
  </p:clrMapOvr>
  <p:transition>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148AA-8CD8-4D7A-949B-501F9D5B77FE}"/>
              </a:ext>
            </a:extLst>
          </p:cNvPr>
          <p:cNvSpPr>
            <a:spLocks noGrp="1"/>
          </p:cNvSpPr>
          <p:nvPr>
            <p:ph type="title"/>
          </p:nvPr>
        </p:nvSpPr>
        <p:spPr>
          <a:xfrm>
            <a:off x="5415148" y="1295400"/>
            <a:ext cx="6482938" cy="4234543"/>
          </a:xfrm>
        </p:spPr>
        <p:txBody>
          <a:bodyPr>
            <a:normAutofit fontScale="90000"/>
          </a:bodyPr>
          <a:lstStyle/>
          <a:p>
            <a:br>
              <a:rPr lang="fr-FR" dirty="0"/>
            </a:br>
            <a:br>
              <a:rPr lang="fr-FR" dirty="0"/>
            </a:br>
            <a:br>
              <a:rPr lang="fr-FR" dirty="0"/>
            </a:br>
            <a:r>
              <a:rPr lang="fr-FR" sz="2700" b="1" dirty="0"/>
              <a:t>Co-Intervention et Chef d’œuvre (pour le 11 mai)</a:t>
            </a:r>
            <a:br>
              <a:rPr lang="fr-FR" dirty="0"/>
            </a:br>
            <a:br>
              <a:rPr lang="fr-FR" dirty="0"/>
            </a:br>
            <a:r>
              <a:rPr lang="fr-FR" sz="2000" dirty="0"/>
              <a:t>- Réflexion à avoir dans le cadre de la rentrée sur les binômes/ </a:t>
            </a:r>
            <a:br>
              <a:rPr lang="fr-FR" sz="2000" dirty="0"/>
            </a:br>
            <a:r>
              <a:rPr lang="fr-FR" sz="2000" dirty="0"/>
              <a:t>- Même logique sur le Chef d’œuvre.</a:t>
            </a:r>
            <a:br>
              <a:rPr lang="fr-FR" sz="2000" dirty="0"/>
            </a:br>
            <a:r>
              <a:rPr lang="fr-FR" sz="2000" dirty="0"/>
              <a:t>- Forte mobilisation Arts Appliqués mais nécessité d’élargir aussi avec d’autres disciplines</a:t>
            </a:r>
            <a:br>
              <a:rPr lang="fr-FR" sz="2000" dirty="0"/>
            </a:br>
            <a:br>
              <a:rPr lang="fr-FR" sz="2000" dirty="0"/>
            </a:br>
            <a:br>
              <a:rPr lang="fr-FR" sz="2000" dirty="0"/>
            </a:br>
            <a:r>
              <a:rPr lang="fr-FR" sz="2000" dirty="0"/>
              <a:t>- Accompagnement éventuel des corps d’inspection</a:t>
            </a:r>
            <a:br>
              <a:rPr lang="fr-FR" sz="2000" dirty="0"/>
            </a:br>
            <a:r>
              <a:rPr lang="fr-FR" sz="2000" dirty="0"/>
              <a:t>EDT construction</a:t>
            </a:r>
            <a:br>
              <a:rPr lang="fr-FR" sz="2000" dirty="0"/>
            </a:br>
            <a:r>
              <a:rPr lang="fr-FR" sz="2000" dirty="0"/>
              <a:t> </a:t>
            </a:r>
            <a:br>
              <a:rPr lang="fr-FR" dirty="0"/>
            </a:br>
            <a:br>
              <a:rPr lang="fr-FR" dirty="0"/>
            </a:br>
            <a:endParaRPr lang="fr-FR" dirty="0"/>
          </a:p>
        </p:txBody>
      </p:sp>
      <p:pic>
        <p:nvPicPr>
          <p:cNvPr id="5" name="Espace réservé du contenu 4">
            <a:extLst>
              <a:ext uri="{FF2B5EF4-FFF2-40B4-BE49-F238E27FC236}">
                <a16:creationId xmlns:a16="http://schemas.microsoft.com/office/drawing/2014/main" id="{AA892593-8EFB-43D8-AC52-D063EA17E2E8}"/>
              </a:ext>
            </a:extLst>
          </p:cNvPr>
          <p:cNvPicPr>
            <a:picLocks noGrp="1" noChangeAspect="1"/>
          </p:cNvPicPr>
          <p:nvPr>
            <p:ph idx="1"/>
          </p:nvPr>
        </p:nvPicPr>
        <p:blipFill>
          <a:blip r:embed="rId2"/>
          <a:stretch>
            <a:fillRect/>
          </a:stretch>
        </p:blipFill>
        <p:spPr>
          <a:xfrm>
            <a:off x="-1" y="-2"/>
            <a:ext cx="5143501" cy="6858001"/>
          </a:xfrm>
        </p:spPr>
      </p:pic>
    </p:spTree>
    <p:extLst>
      <p:ext uri="{BB962C8B-B14F-4D97-AF65-F5344CB8AC3E}">
        <p14:creationId xmlns:p14="http://schemas.microsoft.com/office/powerpoint/2010/main" val="2984329694"/>
      </p:ext>
    </p:extLst>
  </p:cSld>
  <p:clrMapOvr>
    <a:masterClrMapping/>
  </p:clrMapOvr>
  <p:transition>
    <p:pull dir="l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2232B7-68AB-4611-B2C5-4991AC7C9D37}"/>
              </a:ext>
            </a:extLst>
          </p:cNvPr>
          <p:cNvSpPr>
            <a:spLocks noGrp="1"/>
          </p:cNvSpPr>
          <p:nvPr>
            <p:ph type="title"/>
          </p:nvPr>
        </p:nvSpPr>
        <p:spPr>
          <a:xfrm>
            <a:off x="1484311" y="685800"/>
            <a:ext cx="5179725" cy="5599089"/>
          </a:xfrm>
        </p:spPr>
        <p:txBody>
          <a:bodyPr>
            <a:normAutofit fontScale="90000"/>
          </a:bodyPr>
          <a:lstStyle/>
          <a:p>
            <a:br>
              <a:rPr lang="fr-FR" dirty="0"/>
            </a:br>
            <a:br>
              <a:rPr lang="fr-FR" dirty="0"/>
            </a:br>
            <a:br>
              <a:rPr lang="fr-FR" sz="1300" dirty="0"/>
            </a:br>
            <a:r>
              <a:rPr lang="fr-FR" sz="1300" dirty="0"/>
              <a:t>Spécialités 1ere</a:t>
            </a:r>
            <a:br>
              <a:rPr lang="fr-FR" sz="1300" dirty="0"/>
            </a:br>
            <a:r>
              <a:rPr lang="fr-FR" sz="1300" dirty="0"/>
              <a:t>Diffusion fiche de vœux 2</a:t>
            </a:r>
            <a:r>
              <a:rPr lang="fr-FR" sz="1300" baseline="30000" dirty="0"/>
              <a:t>nde</a:t>
            </a:r>
            <a:r>
              <a:rPr lang="fr-FR" sz="1300" dirty="0"/>
              <a:t> (spécialité 1ere)</a:t>
            </a:r>
            <a:br>
              <a:rPr lang="fr-FR" sz="1300" dirty="0"/>
            </a:br>
            <a:r>
              <a:rPr lang="fr-FR" sz="1300" dirty="0"/>
              <a:t>Information aux parents (format à définir PSY EN)</a:t>
            </a:r>
            <a:br>
              <a:rPr lang="fr-FR" sz="1300" dirty="0"/>
            </a:br>
            <a:br>
              <a:rPr lang="fr-FR" sz="1300" dirty="0"/>
            </a:br>
            <a:r>
              <a:rPr lang="fr-FR" sz="1300" dirty="0">
                <a:solidFill>
                  <a:schemeClr val="accent5">
                    <a:lumMod val="75000"/>
                  </a:schemeClr>
                </a:solidFill>
              </a:rPr>
              <a:t>- Humanités, littérature et philosophie</a:t>
            </a:r>
            <a:br>
              <a:rPr lang="fr-FR" sz="1300" dirty="0">
                <a:solidFill>
                  <a:schemeClr val="accent5">
                    <a:lumMod val="75000"/>
                  </a:schemeClr>
                </a:solidFill>
              </a:rPr>
            </a:br>
            <a:r>
              <a:rPr lang="fr-FR" sz="1300" dirty="0">
                <a:solidFill>
                  <a:schemeClr val="accent5">
                    <a:lumMod val="75000"/>
                  </a:schemeClr>
                </a:solidFill>
              </a:rPr>
              <a:t>- Histoire-Géographie Géopolitique et sciences politiques</a:t>
            </a:r>
            <a:br>
              <a:rPr lang="fr-FR" sz="1300" dirty="0">
                <a:solidFill>
                  <a:schemeClr val="accent5">
                    <a:lumMod val="75000"/>
                  </a:schemeClr>
                </a:solidFill>
              </a:rPr>
            </a:br>
            <a:r>
              <a:rPr lang="fr-FR" sz="1300" dirty="0">
                <a:solidFill>
                  <a:schemeClr val="accent5">
                    <a:lumMod val="75000"/>
                  </a:schemeClr>
                </a:solidFill>
              </a:rPr>
              <a:t>- Langues, littératures et cultures étrangères</a:t>
            </a:r>
            <a:br>
              <a:rPr lang="fr-FR" sz="1300" dirty="0">
                <a:solidFill>
                  <a:schemeClr val="accent5">
                    <a:lumMod val="75000"/>
                  </a:schemeClr>
                </a:solidFill>
              </a:rPr>
            </a:br>
            <a:r>
              <a:rPr lang="fr-FR" sz="1300" dirty="0">
                <a:solidFill>
                  <a:schemeClr val="accent5">
                    <a:lumMod val="75000"/>
                  </a:schemeClr>
                </a:solidFill>
              </a:rPr>
              <a:t>- Mathématiques</a:t>
            </a:r>
            <a:br>
              <a:rPr lang="fr-FR" sz="1300" dirty="0">
                <a:solidFill>
                  <a:schemeClr val="accent5">
                    <a:lumMod val="75000"/>
                  </a:schemeClr>
                </a:solidFill>
              </a:rPr>
            </a:br>
            <a:r>
              <a:rPr lang="fr-FR" sz="1300" dirty="0">
                <a:solidFill>
                  <a:schemeClr val="accent5">
                    <a:lumMod val="75000"/>
                  </a:schemeClr>
                </a:solidFill>
              </a:rPr>
              <a:t>- Physiques Chimies</a:t>
            </a:r>
            <a:br>
              <a:rPr lang="fr-FR" sz="1300" dirty="0">
                <a:solidFill>
                  <a:schemeClr val="accent5">
                    <a:lumMod val="75000"/>
                  </a:schemeClr>
                </a:solidFill>
              </a:rPr>
            </a:br>
            <a:r>
              <a:rPr lang="fr-FR" sz="1300" dirty="0">
                <a:solidFill>
                  <a:schemeClr val="accent5">
                    <a:lumMod val="75000"/>
                  </a:schemeClr>
                </a:solidFill>
              </a:rPr>
              <a:t>- SVT</a:t>
            </a:r>
            <a:br>
              <a:rPr lang="fr-FR" sz="1300" dirty="0">
                <a:solidFill>
                  <a:schemeClr val="accent5">
                    <a:lumMod val="75000"/>
                  </a:schemeClr>
                </a:solidFill>
              </a:rPr>
            </a:br>
            <a:r>
              <a:rPr lang="fr-FR" sz="1300" dirty="0">
                <a:solidFill>
                  <a:schemeClr val="accent5">
                    <a:lumMod val="75000"/>
                  </a:schemeClr>
                </a:solidFill>
              </a:rPr>
              <a:t>SES</a:t>
            </a:r>
            <a:br>
              <a:rPr lang="fr-FR" sz="1300" dirty="0">
                <a:solidFill>
                  <a:schemeClr val="accent5">
                    <a:lumMod val="75000"/>
                  </a:schemeClr>
                </a:solidFill>
              </a:rPr>
            </a:br>
            <a:r>
              <a:rPr lang="fr-FR" sz="1300" dirty="0">
                <a:solidFill>
                  <a:schemeClr val="accent5">
                    <a:lumMod val="75000"/>
                  </a:schemeClr>
                </a:solidFill>
              </a:rPr>
              <a:t>- Numériques  et sciences informatiques</a:t>
            </a:r>
            <a:br>
              <a:rPr lang="fr-FR" sz="1300" dirty="0">
                <a:solidFill>
                  <a:schemeClr val="accent5">
                    <a:lumMod val="75000"/>
                  </a:schemeClr>
                </a:solidFill>
              </a:rPr>
            </a:br>
            <a:r>
              <a:rPr lang="fr-FR" sz="1300" dirty="0">
                <a:solidFill>
                  <a:schemeClr val="accent5">
                    <a:lumMod val="75000"/>
                  </a:schemeClr>
                </a:solidFill>
              </a:rPr>
              <a:t>- Arts plastiques</a:t>
            </a:r>
            <a:br>
              <a:rPr lang="fr-FR" sz="1300" dirty="0">
                <a:solidFill>
                  <a:schemeClr val="accent5">
                    <a:lumMod val="75000"/>
                  </a:schemeClr>
                </a:solidFill>
              </a:rPr>
            </a:br>
            <a:br>
              <a:rPr lang="fr-FR" sz="1300" dirty="0">
                <a:solidFill>
                  <a:schemeClr val="accent5">
                    <a:lumMod val="75000"/>
                  </a:schemeClr>
                </a:solidFill>
              </a:rPr>
            </a:br>
            <a:r>
              <a:rPr lang="fr-FR" sz="1300" b="1" dirty="0">
                <a:solidFill>
                  <a:schemeClr val="accent5">
                    <a:lumMod val="75000"/>
                  </a:schemeClr>
                </a:solidFill>
              </a:rPr>
              <a:t>+ Attractivité: partenariat en cours (ESSEC/ Sciences Po Paris)</a:t>
            </a:r>
            <a:br>
              <a:rPr lang="fr-FR" sz="1300" b="1" dirty="0">
                <a:solidFill>
                  <a:schemeClr val="accent5">
                    <a:lumMod val="75000"/>
                  </a:schemeClr>
                </a:solidFill>
              </a:rPr>
            </a:br>
            <a:r>
              <a:rPr lang="fr-FR" sz="1300" b="1" dirty="0">
                <a:solidFill>
                  <a:schemeClr val="accent5">
                    <a:lumMod val="75000"/>
                  </a:schemeClr>
                </a:solidFill>
              </a:rPr>
              <a:t>Lien CSAIO sur les deux projets</a:t>
            </a:r>
            <a:br>
              <a:rPr lang="fr-FR" sz="1600" dirty="0"/>
            </a:br>
            <a:br>
              <a:rPr lang="fr-FR" dirty="0"/>
            </a:br>
            <a:br>
              <a:rPr lang="fr-FR" dirty="0"/>
            </a:br>
            <a:br>
              <a:rPr lang="fr-FR" dirty="0"/>
            </a:br>
            <a:r>
              <a:rPr lang="fr-FR" dirty="0"/>
              <a:t> </a:t>
            </a:r>
          </a:p>
        </p:txBody>
      </p:sp>
      <p:pic>
        <p:nvPicPr>
          <p:cNvPr id="17" name="Espace réservé du contenu 16">
            <a:extLst>
              <a:ext uri="{FF2B5EF4-FFF2-40B4-BE49-F238E27FC236}">
                <a16:creationId xmlns:a16="http://schemas.microsoft.com/office/drawing/2014/main" id="{68B8906F-F145-4958-9932-1FEB0FF216B2}"/>
              </a:ext>
            </a:extLst>
          </p:cNvPr>
          <p:cNvPicPr>
            <a:picLocks noGrp="1" noChangeAspect="1"/>
          </p:cNvPicPr>
          <p:nvPr>
            <p:ph idx="1"/>
          </p:nvPr>
        </p:nvPicPr>
        <p:blipFill>
          <a:blip r:embed="rId2"/>
          <a:stretch>
            <a:fillRect/>
          </a:stretch>
        </p:blipFill>
        <p:spPr>
          <a:xfrm>
            <a:off x="6764555" y="0"/>
            <a:ext cx="5427445" cy="6858000"/>
          </a:xfrm>
        </p:spPr>
      </p:pic>
    </p:spTree>
    <p:extLst>
      <p:ext uri="{BB962C8B-B14F-4D97-AF65-F5344CB8AC3E}">
        <p14:creationId xmlns:p14="http://schemas.microsoft.com/office/powerpoint/2010/main" val="577044982"/>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753D6C-EC74-47AB-9ED0-9FDFBBABC708}"/>
              </a:ext>
            </a:extLst>
          </p:cNvPr>
          <p:cNvSpPr>
            <a:spLocks noGrp="1"/>
          </p:cNvSpPr>
          <p:nvPr>
            <p:ph type="title"/>
          </p:nvPr>
        </p:nvSpPr>
        <p:spPr>
          <a:xfrm>
            <a:off x="940158" y="515155"/>
            <a:ext cx="10612191" cy="656821"/>
          </a:xfrm>
        </p:spPr>
        <p:txBody>
          <a:bodyPr>
            <a:normAutofit/>
          </a:bodyPr>
          <a:lstStyle/>
          <a:p>
            <a:pPr algn="ctr"/>
            <a:br>
              <a:rPr lang="fr-FR" sz="1600" b="1" dirty="0">
                <a:solidFill>
                  <a:schemeClr val="accent6">
                    <a:lumMod val="75000"/>
                  </a:schemeClr>
                </a:solidFill>
              </a:rPr>
            </a:br>
            <a:r>
              <a:rPr lang="fr-FR" sz="2000" b="1" u="sng" dirty="0">
                <a:solidFill>
                  <a:schemeClr val="accent6">
                    <a:lumMod val="75000"/>
                  </a:schemeClr>
                </a:solidFill>
              </a:rPr>
              <a:t>Prévision de structure 2020/21</a:t>
            </a:r>
          </a:p>
        </p:txBody>
      </p:sp>
      <p:graphicFrame>
        <p:nvGraphicFramePr>
          <p:cNvPr id="4" name="Espace réservé du contenu 3">
            <a:extLst>
              <a:ext uri="{FF2B5EF4-FFF2-40B4-BE49-F238E27FC236}">
                <a16:creationId xmlns:a16="http://schemas.microsoft.com/office/drawing/2014/main" id="{FC2E5DEE-3E06-4090-9314-60E4CBBF198A}"/>
              </a:ext>
            </a:extLst>
          </p:cNvPr>
          <p:cNvGraphicFramePr>
            <a:graphicFrameLocks noGrp="1"/>
          </p:cNvGraphicFramePr>
          <p:nvPr>
            <p:ph idx="1"/>
            <p:extLst>
              <p:ext uri="{D42A27DB-BD31-4B8C-83A1-F6EECF244321}">
                <p14:modId xmlns:p14="http://schemas.microsoft.com/office/powerpoint/2010/main" val="2300151722"/>
              </p:ext>
            </p:extLst>
          </p:nvPr>
        </p:nvGraphicFramePr>
        <p:xfrm>
          <a:off x="1990269" y="1381546"/>
          <a:ext cx="9039680" cy="5119214"/>
        </p:xfrm>
        <a:graphic>
          <a:graphicData uri="http://schemas.openxmlformats.org/drawingml/2006/table">
            <a:tbl>
              <a:tblPr firstRow="1" bandRow="1">
                <a:tableStyleId>{5C22544A-7EE6-4342-B048-85BDC9FD1C3A}</a:tableStyleId>
              </a:tblPr>
              <a:tblGrid>
                <a:gridCol w="1998801">
                  <a:extLst>
                    <a:ext uri="{9D8B030D-6E8A-4147-A177-3AD203B41FA5}">
                      <a16:colId xmlns:a16="http://schemas.microsoft.com/office/drawing/2014/main" val="1991138541"/>
                    </a:ext>
                  </a:extLst>
                </a:gridCol>
                <a:gridCol w="2366010">
                  <a:extLst>
                    <a:ext uri="{9D8B030D-6E8A-4147-A177-3AD203B41FA5}">
                      <a16:colId xmlns:a16="http://schemas.microsoft.com/office/drawing/2014/main" val="26255518"/>
                    </a:ext>
                  </a:extLst>
                </a:gridCol>
                <a:gridCol w="1463040">
                  <a:extLst>
                    <a:ext uri="{9D8B030D-6E8A-4147-A177-3AD203B41FA5}">
                      <a16:colId xmlns:a16="http://schemas.microsoft.com/office/drawing/2014/main" val="799810080"/>
                    </a:ext>
                  </a:extLst>
                </a:gridCol>
                <a:gridCol w="3211829">
                  <a:extLst>
                    <a:ext uri="{9D8B030D-6E8A-4147-A177-3AD203B41FA5}">
                      <a16:colId xmlns:a16="http://schemas.microsoft.com/office/drawing/2014/main" val="2668861111"/>
                    </a:ext>
                  </a:extLst>
                </a:gridCol>
              </a:tblGrid>
              <a:tr h="333854">
                <a:tc>
                  <a:txBody>
                    <a:bodyPr/>
                    <a:lstStyle/>
                    <a:p>
                      <a:pPr algn="ctr"/>
                      <a:r>
                        <a:rPr lang="fr-FR" sz="1400" dirty="0"/>
                        <a:t>CAP</a:t>
                      </a:r>
                    </a:p>
                  </a:txBody>
                  <a:tcPr/>
                </a:tc>
                <a:tc>
                  <a:txBody>
                    <a:bodyPr/>
                    <a:lstStyle/>
                    <a:p>
                      <a:pPr algn="ctr"/>
                      <a:r>
                        <a:rPr lang="fr-FR" sz="1400"/>
                        <a:t>Bac Pro</a:t>
                      </a:r>
                      <a:endParaRPr lang="fr-FR" sz="1400" dirty="0"/>
                    </a:p>
                  </a:txBody>
                  <a:tcPr/>
                </a:tc>
                <a:tc>
                  <a:txBody>
                    <a:bodyPr/>
                    <a:lstStyle/>
                    <a:p>
                      <a:pPr algn="ctr"/>
                      <a:r>
                        <a:rPr lang="fr-FR" sz="1400"/>
                        <a:t>Bac </a:t>
                      </a:r>
                      <a:endParaRPr lang="fr-FR" sz="1400" dirty="0"/>
                    </a:p>
                  </a:txBody>
                  <a:tcPr/>
                </a:tc>
                <a:tc>
                  <a:txBody>
                    <a:bodyPr/>
                    <a:lstStyle/>
                    <a:p>
                      <a:pPr algn="ctr"/>
                      <a:r>
                        <a:rPr lang="fr-FR" sz="1400"/>
                        <a:t>Post Bac</a:t>
                      </a:r>
                      <a:endParaRPr lang="fr-FR" sz="1400" dirty="0"/>
                    </a:p>
                  </a:txBody>
                  <a:tcPr/>
                </a:tc>
                <a:extLst>
                  <a:ext uri="{0D108BD9-81ED-4DB2-BD59-A6C34878D82A}">
                    <a16:rowId xmlns:a16="http://schemas.microsoft.com/office/drawing/2014/main" val="1016525663"/>
                  </a:ext>
                </a:extLst>
              </a:tr>
              <a:tr h="4774103">
                <a:tc>
                  <a:txBody>
                    <a:bodyPr/>
                    <a:lstStyle/>
                    <a:p>
                      <a:pPr algn="ctr"/>
                      <a:r>
                        <a:rPr lang="fr-FR" sz="1400" b="1" u="sng" dirty="0"/>
                        <a:t>2 CAP EPC  (Equipier polyvalent de commerce)</a:t>
                      </a:r>
                    </a:p>
                    <a:p>
                      <a:pPr algn="ctr"/>
                      <a:endParaRPr lang="fr-FR" sz="1400" dirty="0"/>
                    </a:p>
                    <a:p>
                      <a:pPr algn="ctr"/>
                      <a:r>
                        <a:rPr lang="fr-FR" sz="1400" dirty="0"/>
                        <a:t>T</a:t>
                      </a:r>
                      <a:r>
                        <a:rPr lang="fr-FR" sz="1400" baseline="0" dirty="0"/>
                        <a:t> </a:t>
                      </a:r>
                      <a:r>
                        <a:rPr lang="fr-FR" sz="1400" dirty="0"/>
                        <a:t>ECMS et EVS</a:t>
                      </a:r>
                    </a:p>
                    <a:p>
                      <a:pPr algn="ctr"/>
                      <a:endParaRPr lang="fr-FR" sz="1400" dirty="0"/>
                    </a:p>
                    <a:p>
                      <a:pPr algn="ctr"/>
                      <a:r>
                        <a:rPr lang="fr-FR" sz="1400" dirty="0"/>
                        <a:t>CAP AEPE ( 1 et</a:t>
                      </a:r>
                      <a:r>
                        <a:rPr lang="fr-FR" sz="1400" baseline="0" dirty="0"/>
                        <a:t> T)</a:t>
                      </a:r>
                      <a:endParaRPr lang="fr-FR" sz="1400" dirty="0"/>
                    </a:p>
                    <a:p>
                      <a:pPr algn="ctr"/>
                      <a:r>
                        <a:rPr lang="fr-FR" sz="1400" dirty="0"/>
                        <a:t>CAP ATMFC (1 et T)</a:t>
                      </a:r>
                    </a:p>
                    <a:p>
                      <a:pPr algn="ctr"/>
                      <a:r>
                        <a:rPr lang="fr-FR" sz="1400" dirty="0"/>
                        <a:t>CAP IS (1 et T)</a:t>
                      </a:r>
                    </a:p>
                    <a:p>
                      <a:pPr algn="ctr"/>
                      <a:r>
                        <a:rPr lang="fr-FR" sz="1400" dirty="0"/>
                        <a:t>CAP BOIS (MI/EBEN) (1 et T)</a:t>
                      </a:r>
                    </a:p>
                    <a:p>
                      <a:pPr algn="ctr"/>
                      <a:r>
                        <a:rPr lang="fr-FR" sz="1400" dirty="0"/>
                        <a:t>CAP CSHCR (1ere année)</a:t>
                      </a:r>
                    </a:p>
                    <a:p>
                      <a:pPr algn="ctr"/>
                      <a:endParaRPr lang="fr-FR" sz="1400" dirty="0"/>
                    </a:p>
                    <a:p>
                      <a:pPr algn="ctr"/>
                      <a:endParaRPr lang="fr-FR" sz="1400" dirty="0"/>
                    </a:p>
                    <a:p>
                      <a:pPr algn="ctr"/>
                      <a:r>
                        <a:rPr lang="fr-FR" sz="1400" b="1" dirty="0"/>
                        <a:t>13 classes</a:t>
                      </a:r>
                    </a:p>
                    <a:p>
                      <a:pPr algn="ctr"/>
                      <a:endParaRPr lang="fr-FR" sz="1400" b="1" dirty="0"/>
                    </a:p>
                    <a:p>
                      <a:pPr algn="ctr"/>
                      <a:r>
                        <a:rPr lang="fr-FR" sz="1400" b="1" dirty="0">
                          <a:solidFill>
                            <a:schemeClr val="accent6">
                              <a:lumMod val="75000"/>
                            </a:schemeClr>
                          </a:solidFill>
                        </a:rPr>
                        <a:t>+ ULIS (1 et 2)</a:t>
                      </a:r>
                    </a:p>
                    <a:p>
                      <a:pPr algn="ctr"/>
                      <a:r>
                        <a:rPr lang="fr-FR" sz="1400" b="1" dirty="0">
                          <a:solidFill>
                            <a:schemeClr val="accent6">
                              <a:lumMod val="75000"/>
                            </a:schemeClr>
                          </a:solidFill>
                        </a:rPr>
                        <a:t>+ MLDS</a:t>
                      </a:r>
                    </a:p>
                  </a:txBody>
                  <a:tcPr/>
                </a:tc>
                <a:tc>
                  <a:txBody>
                    <a:bodyPr/>
                    <a:lstStyle/>
                    <a:p>
                      <a:pPr algn="ctr"/>
                      <a:r>
                        <a:rPr lang="fr-FR" sz="1400"/>
                        <a:t>TFCA (2 et 1)</a:t>
                      </a:r>
                    </a:p>
                    <a:p>
                      <a:pPr algn="ctr"/>
                      <a:endParaRPr lang="fr-FR" sz="1400"/>
                    </a:p>
                    <a:p>
                      <a:pPr algn="ctr"/>
                      <a:r>
                        <a:rPr lang="fr-FR" sz="1400"/>
                        <a:t>TMSEC (1/2 division 2</a:t>
                      </a:r>
                      <a:r>
                        <a:rPr lang="fr-FR" sz="1400" baseline="30000"/>
                        <a:t>nde</a:t>
                      </a:r>
                      <a:r>
                        <a:rPr lang="fr-FR" sz="1400"/>
                        <a:t> et 1)</a:t>
                      </a:r>
                    </a:p>
                    <a:p>
                      <a:pPr algn="ctr"/>
                      <a:endParaRPr lang="fr-FR" sz="1400"/>
                    </a:p>
                    <a:p>
                      <a:pPr algn="ctr"/>
                      <a:r>
                        <a:rPr lang="fr-FR" sz="1400"/>
                        <a:t>TFROID</a:t>
                      </a:r>
                    </a:p>
                    <a:p>
                      <a:pPr algn="ctr"/>
                      <a:endParaRPr lang="fr-FR" sz="1400"/>
                    </a:p>
                    <a:p>
                      <a:pPr algn="ctr"/>
                      <a:r>
                        <a:rPr lang="fr-FR" sz="1400"/>
                        <a:t>SANISOC (ASSP/SPVL)</a:t>
                      </a:r>
                    </a:p>
                    <a:p>
                      <a:pPr algn="ctr"/>
                      <a:r>
                        <a:rPr lang="fr-FR" sz="1400"/>
                        <a:t>(2, 1, T)</a:t>
                      </a:r>
                    </a:p>
                    <a:p>
                      <a:pPr algn="ctr"/>
                      <a:endParaRPr lang="fr-FR" sz="1400"/>
                    </a:p>
                    <a:p>
                      <a:pPr algn="ctr"/>
                      <a:r>
                        <a:rPr lang="fr-FR" sz="1400"/>
                        <a:t>TMA</a:t>
                      </a:r>
                    </a:p>
                    <a:p>
                      <a:pPr algn="ctr"/>
                      <a:r>
                        <a:rPr lang="fr-FR" sz="1400"/>
                        <a:t>(2,1, T)</a:t>
                      </a:r>
                    </a:p>
                    <a:p>
                      <a:pPr algn="ctr"/>
                      <a:endParaRPr lang="fr-FR" sz="1400"/>
                    </a:p>
                    <a:p>
                      <a:pPr algn="ctr"/>
                      <a:r>
                        <a:rPr lang="fr-FR" sz="1400"/>
                        <a:t>2 MRCU </a:t>
                      </a:r>
                    </a:p>
                    <a:p>
                      <a:pPr algn="ctr"/>
                      <a:r>
                        <a:rPr lang="fr-FR" sz="1400"/>
                        <a:t>1, T COM</a:t>
                      </a:r>
                    </a:p>
                    <a:p>
                      <a:pPr algn="ctr"/>
                      <a:r>
                        <a:rPr lang="fr-FR" sz="1400"/>
                        <a:t>1, T ARCU</a:t>
                      </a:r>
                    </a:p>
                    <a:p>
                      <a:pPr algn="ctr"/>
                      <a:r>
                        <a:rPr lang="fr-FR" sz="1400"/>
                        <a:t>MGATL (2 et 1)</a:t>
                      </a:r>
                    </a:p>
                    <a:p>
                      <a:pPr algn="ctr"/>
                      <a:r>
                        <a:rPr lang="fr-FR" sz="1400"/>
                        <a:t>2 TGA</a:t>
                      </a:r>
                    </a:p>
                    <a:p>
                      <a:pPr algn="ctr"/>
                      <a:r>
                        <a:rPr lang="fr-FR" sz="1400"/>
                        <a:t>MS</a:t>
                      </a:r>
                      <a:r>
                        <a:rPr lang="fr-FR" sz="1400" baseline="0"/>
                        <a:t> (2 et 1)</a:t>
                      </a:r>
                    </a:p>
                    <a:p>
                      <a:pPr algn="ctr"/>
                      <a:endParaRPr lang="fr-FR" sz="1400" baseline="0"/>
                    </a:p>
                    <a:p>
                      <a:pPr algn="ctr"/>
                      <a:r>
                        <a:rPr lang="fr-FR" sz="1400" b="1" baseline="0"/>
                        <a:t>22 classes</a:t>
                      </a:r>
                    </a:p>
                    <a:p>
                      <a:pPr algn="ctr"/>
                      <a:endParaRPr lang="fr-FR" sz="1400" b="1" baseline="0"/>
                    </a:p>
                    <a:p>
                      <a:pPr algn="ctr"/>
                      <a:r>
                        <a:rPr lang="fr-FR" sz="1400" b="1" baseline="0">
                          <a:solidFill>
                            <a:schemeClr val="accent6">
                              <a:lumMod val="75000"/>
                            </a:schemeClr>
                          </a:solidFill>
                        </a:rPr>
                        <a:t>+ MLDS</a:t>
                      </a:r>
                      <a:endParaRPr lang="fr-FR" sz="1400" b="1" dirty="0">
                        <a:solidFill>
                          <a:schemeClr val="accent6">
                            <a:lumMod val="75000"/>
                          </a:schemeClr>
                        </a:solidFill>
                      </a:endParaRPr>
                    </a:p>
                  </a:txBody>
                  <a:tcPr/>
                </a:tc>
                <a:tc>
                  <a:txBody>
                    <a:bodyPr/>
                    <a:lstStyle/>
                    <a:p>
                      <a:pPr algn="ctr"/>
                      <a:r>
                        <a:rPr lang="fr-FR" sz="1400"/>
                        <a:t>2</a:t>
                      </a:r>
                      <a:r>
                        <a:rPr lang="fr-FR" sz="1400" baseline="30000"/>
                        <a:t>nde</a:t>
                      </a:r>
                      <a:r>
                        <a:rPr lang="fr-FR" sz="1400"/>
                        <a:t> 1</a:t>
                      </a:r>
                    </a:p>
                    <a:p>
                      <a:pPr algn="ctr"/>
                      <a:r>
                        <a:rPr lang="fr-FR" sz="1400"/>
                        <a:t>2</a:t>
                      </a:r>
                      <a:r>
                        <a:rPr lang="fr-FR" sz="1400" baseline="30000"/>
                        <a:t>nde</a:t>
                      </a:r>
                      <a:r>
                        <a:rPr lang="fr-FR" sz="1400"/>
                        <a:t> 2</a:t>
                      </a:r>
                    </a:p>
                    <a:p>
                      <a:pPr algn="ctr"/>
                      <a:r>
                        <a:rPr lang="fr-FR" sz="1400"/>
                        <a:t>2</a:t>
                      </a:r>
                      <a:r>
                        <a:rPr lang="fr-FR" sz="1400" baseline="30000"/>
                        <a:t>nde</a:t>
                      </a:r>
                      <a:r>
                        <a:rPr lang="fr-FR" sz="1400"/>
                        <a:t> 3</a:t>
                      </a:r>
                    </a:p>
                    <a:p>
                      <a:pPr algn="ctr"/>
                      <a:endParaRPr lang="fr-FR" sz="1400"/>
                    </a:p>
                    <a:p>
                      <a:pPr algn="ctr"/>
                      <a:r>
                        <a:rPr lang="fr-FR" sz="1400"/>
                        <a:t>1ere 1</a:t>
                      </a:r>
                    </a:p>
                    <a:p>
                      <a:pPr algn="ctr"/>
                      <a:r>
                        <a:rPr lang="fr-FR" sz="1400"/>
                        <a:t>1ere 2</a:t>
                      </a:r>
                    </a:p>
                    <a:p>
                      <a:pPr algn="ctr"/>
                      <a:endParaRPr lang="fr-FR" sz="1400"/>
                    </a:p>
                    <a:p>
                      <a:pPr algn="ctr"/>
                      <a:endParaRPr lang="fr-FR" sz="1400"/>
                    </a:p>
                    <a:p>
                      <a:pPr algn="ctr"/>
                      <a:endParaRPr lang="fr-FR" sz="1400"/>
                    </a:p>
                    <a:p>
                      <a:pPr algn="ctr"/>
                      <a:r>
                        <a:rPr lang="fr-FR" sz="1400" b="1"/>
                        <a:t>5 classes</a:t>
                      </a:r>
                      <a:endParaRPr lang="fr-FR" sz="1400" b="1" dirty="0"/>
                    </a:p>
                  </a:txBody>
                  <a:tcPr/>
                </a:tc>
                <a:tc>
                  <a:txBody>
                    <a:bodyPr/>
                    <a:lstStyle/>
                    <a:p>
                      <a:pPr algn="ctr"/>
                      <a:r>
                        <a:rPr lang="fr-FR" sz="1400" dirty="0"/>
                        <a:t>BTS MCO (1 et 2)</a:t>
                      </a:r>
                    </a:p>
                    <a:p>
                      <a:pPr algn="ctr"/>
                      <a:endParaRPr lang="fr-FR" sz="1400" dirty="0"/>
                    </a:p>
                    <a:p>
                      <a:pPr algn="ctr"/>
                      <a:r>
                        <a:rPr lang="fr-FR" sz="1400" dirty="0"/>
                        <a:t>BTS FED (UFA) 2</a:t>
                      </a:r>
                      <a:r>
                        <a:rPr lang="fr-FR" sz="1400" baseline="30000" dirty="0"/>
                        <a:t>ème</a:t>
                      </a:r>
                      <a:r>
                        <a:rPr lang="fr-FR" sz="1400" dirty="0"/>
                        <a:t> année</a:t>
                      </a:r>
                    </a:p>
                    <a:p>
                      <a:pPr algn="ctr"/>
                      <a:endParaRPr lang="fr-FR" sz="1400" dirty="0"/>
                    </a:p>
                    <a:p>
                      <a:pPr algn="ctr"/>
                      <a:r>
                        <a:rPr lang="fr-FR" sz="1400" dirty="0"/>
                        <a:t>Mention Complémentaire AG2S</a:t>
                      </a:r>
                    </a:p>
                    <a:p>
                      <a:pPr algn="ctr"/>
                      <a:endParaRPr lang="fr-FR" sz="1400" dirty="0"/>
                    </a:p>
                    <a:p>
                      <a:pPr algn="ctr"/>
                      <a:r>
                        <a:rPr lang="fr-FR" sz="1400" b="1" dirty="0"/>
                        <a:t>4 classes</a:t>
                      </a:r>
                    </a:p>
                    <a:p>
                      <a:pPr algn="ctr"/>
                      <a:endParaRPr lang="fr-FR" sz="1400" b="1" dirty="0"/>
                    </a:p>
                    <a:p>
                      <a:pPr algn="ctr"/>
                      <a:r>
                        <a:rPr lang="fr-FR" sz="1400" b="1" dirty="0">
                          <a:solidFill>
                            <a:srgbClr val="FF0000"/>
                          </a:solidFill>
                        </a:rPr>
                        <a:t>+ Question en débat actuellement BTS systèmes constructifs bois et habitat ? (GRETA/CFA)?</a:t>
                      </a:r>
                      <a:r>
                        <a:rPr lang="fr-FR" sz="1400" b="1" baseline="0" dirty="0">
                          <a:solidFill>
                            <a:srgbClr val="FF0000"/>
                          </a:solidFill>
                        </a:rPr>
                        <a:t> </a:t>
                      </a:r>
                      <a:endParaRPr lang="fr-FR" sz="1400" b="1" dirty="0">
                        <a:solidFill>
                          <a:srgbClr val="FF0000"/>
                        </a:solidFill>
                      </a:endParaRPr>
                    </a:p>
                    <a:p>
                      <a:pPr algn="ctr"/>
                      <a:endParaRPr lang="fr-FR" sz="1400" dirty="0"/>
                    </a:p>
                    <a:p>
                      <a:pPr algn="ctr"/>
                      <a:endParaRPr lang="fr-FR" sz="1400" dirty="0"/>
                    </a:p>
                    <a:p>
                      <a:pPr algn="ctr"/>
                      <a:endParaRPr lang="fr-FR" sz="1400" dirty="0"/>
                    </a:p>
                  </a:txBody>
                  <a:tcPr/>
                </a:tc>
                <a:extLst>
                  <a:ext uri="{0D108BD9-81ED-4DB2-BD59-A6C34878D82A}">
                    <a16:rowId xmlns:a16="http://schemas.microsoft.com/office/drawing/2014/main" val="1278224983"/>
                  </a:ext>
                </a:extLst>
              </a:tr>
            </a:tbl>
          </a:graphicData>
        </a:graphic>
      </p:graphicFrame>
    </p:spTree>
    <p:extLst>
      <p:ext uri="{BB962C8B-B14F-4D97-AF65-F5344CB8AC3E}">
        <p14:creationId xmlns:p14="http://schemas.microsoft.com/office/powerpoint/2010/main" val="4243932687"/>
      </p:ext>
    </p:extLst>
  </p:cSld>
  <p:clrMapOvr>
    <a:masterClrMapping/>
  </p:clrMapOvr>
  <p:transition spd="med">
    <p:whee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AB167F-EF39-4F91-846E-239CBFCD0368}"/>
              </a:ext>
            </a:extLst>
          </p:cNvPr>
          <p:cNvSpPr>
            <a:spLocks noGrp="1"/>
          </p:cNvSpPr>
          <p:nvPr>
            <p:ph type="title"/>
          </p:nvPr>
        </p:nvSpPr>
        <p:spPr>
          <a:xfrm>
            <a:off x="1484311" y="685800"/>
            <a:ext cx="10018713" cy="1336183"/>
          </a:xfrm>
        </p:spPr>
        <p:txBody>
          <a:bodyPr/>
          <a:lstStyle/>
          <a:p>
            <a:r>
              <a:rPr lang="fr-FR" dirty="0">
                <a:solidFill>
                  <a:schemeClr val="accent5">
                    <a:lumMod val="75000"/>
                  </a:schemeClr>
                </a:solidFill>
              </a:rPr>
              <a:t>DGH commentaire: </a:t>
            </a:r>
          </a:p>
        </p:txBody>
      </p:sp>
      <p:sp>
        <p:nvSpPr>
          <p:cNvPr id="3" name="Espace réservé du contenu 2">
            <a:extLst>
              <a:ext uri="{FF2B5EF4-FFF2-40B4-BE49-F238E27FC236}">
                <a16:creationId xmlns:a16="http://schemas.microsoft.com/office/drawing/2014/main" id="{3566009D-8C0B-464D-A1BB-058761007B74}"/>
              </a:ext>
            </a:extLst>
          </p:cNvPr>
          <p:cNvSpPr>
            <a:spLocks noGrp="1"/>
          </p:cNvSpPr>
          <p:nvPr>
            <p:ph idx="1"/>
          </p:nvPr>
        </p:nvSpPr>
        <p:spPr>
          <a:xfrm>
            <a:off x="1484310" y="2163650"/>
            <a:ext cx="10018713" cy="4211391"/>
          </a:xfrm>
        </p:spPr>
        <p:txBody>
          <a:bodyPr>
            <a:normAutofit fontScale="62500" lnSpcReduction="20000"/>
          </a:bodyPr>
          <a:lstStyle/>
          <a:p>
            <a:r>
              <a:rPr lang="fr-FR" dirty="0"/>
              <a:t>La dotation globale de l'établissement est en nette augmentation (+ 225 heures) par rapport à la précédente. Ce résultat témoigne de la prise en compte par l'Institution de la transformation de notre établissement en LPO et des conditions spécifiques d’accueil d’un public d’élèves majoritairement en difficulté sociale et scolaire.</a:t>
            </a:r>
          </a:p>
          <a:p>
            <a:r>
              <a:rPr lang="fr-FR" dirty="0"/>
              <a:t>Cette dotation répond aux nombreux besoins pédagogiques de l'établissement dans le cadre de la réforme du lycée général et de la transformation de la voie professionnelle  et permet d'asseoir </a:t>
            </a:r>
            <a:r>
              <a:rPr lang="fr-FR" b="1" dirty="0"/>
              <a:t>plusieurs postes définitivement</a:t>
            </a:r>
            <a:r>
              <a:rPr lang="fr-FR" dirty="0"/>
              <a:t>. </a:t>
            </a:r>
          </a:p>
          <a:p>
            <a:r>
              <a:rPr lang="fr-FR" dirty="0"/>
              <a:t>Cette dernière pérennise également les bonnes conditions de travail mises en œuvre depuis la rentrée scolaire 2016/17 pour les classes de CAP (dédoublement en Lettres /Histoire à l’origine, étendu par la suite sur décision du chef d’établissement) et Bac PRO. </a:t>
            </a:r>
          </a:p>
          <a:p>
            <a:r>
              <a:rPr lang="fr-FR" dirty="0"/>
              <a:t>Notre dotation s’adosse également au projet d’établissement (2018/2021) et permet d’en conforter les axes principaux, à savoir la lutte contre les inégalités scolaires et l’innovation pédagogique. Ainsi la création d’un poste de PE pour prendre en charge les nombreux élèves qui arrivent au lycée sans maîtriser les compétences de base en français (lire, écrire, comprendre...), la poursuite de la section européenne et le développement de différents projets d’accompagnement des élèves dans leur vie scolaire, culturelle et citoyenne sont possibles.</a:t>
            </a:r>
          </a:p>
          <a:p>
            <a:r>
              <a:rPr lang="fr-FR" dirty="0"/>
              <a:t>Il est important de rappeler à tous que </a:t>
            </a:r>
            <a:r>
              <a:rPr lang="fr-FR" b="1" dirty="0"/>
              <a:t>ces moyens exceptionnels </a:t>
            </a:r>
            <a:r>
              <a:rPr lang="fr-FR" dirty="0"/>
              <a:t>que nous obtenons sont renégociés chaque année par l’équipe de direction et qu’il était bien entendu que nous nous engagions à « </a:t>
            </a:r>
            <a:r>
              <a:rPr lang="fr-FR" b="1" dirty="0"/>
              <a:t>une obligation de résultats </a:t>
            </a:r>
            <a:r>
              <a:rPr lang="fr-FR" dirty="0"/>
              <a:t>» et « une réelle plus-value ». Il est nécessaire plus que jamais de faire preuve d’un plus grand volontarisme pédagogique autour d’une plus grande transversalité  des enseignements, d’une exigence accrue dans le suivi des PFMP, d’un engagement à accompagner les élèves à se dépasser  autour d’une politique d’établissement dont le seul but est d’aider chacun, aussi en difficulté soit-il, à donner du sens à sa présence au lycée et trouver les moyens de sa réussite.</a:t>
            </a:r>
          </a:p>
        </p:txBody>
      </p:sp>
    </p:spTree>
    <p:extLst>
      <p:ext uri="{BB962C8B-B14F-4D97-AF65-F5344CB8AC3E}">
        <p14:creationId xmlns:p14="http://schemas.microsoft.com/office/powerpoint/2010/main" val="2146482307"/>
      </p:ext>
    </p:extLst>
  </p:cSld>
  <p:clrMapOvr>
    <a:masterClrMapping/>
  </p:clrMapOvr>
  <p:transition>
    <p:checke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082CA6-4419-4F69-B799-B4D55560DE4C}"/>
              </a:ext>
            </a:extLst>
          </p:cNvPr>
          <p:cNvSpPr>
            <a:spLocks noGrp="1"/>
          </p:cNvSpPr>
          <p:nvPr>
            <p:ph type="title"/>
          </p:nvPr>
        </p:nvSpPr>
        <p:spPr/>
        <p:txBody>
          <a:bodyPr/>
          <a:lstStyle/>
          <a:p>
            <a:r>
              <a:rPr lang="fr-FR" dirty="0">
                <a:solidFill>
                  <a:srgbClr val="FF0000"/>
                </a:solidFill>
              </a:rPr>
              <a:t>Merci de votre attention! </a:t>
            </a:r>
          </a:p>
        </p:txBody>
      </p:sp>
      <p:sp>
        <p:nvSpPr>
          <p:cNvPr id="3" name="Espace réservé du contenu 2">
            <a:extLst>
              <a:ext uri="{FF2B5EF4-FFF2-40B4-BE49-F238E27FC236}">
                <a16:creationId xmlns:a16="http://schemas.microsoft.com/office/drawing/2014/main" id="{1059FCC6-25DB-4074-A410-CAD87D9E2B83}"/>
              </a:ext>
            </a:extLst>
          </p:cNvPr>
          <p:cNvSpPr>
            <a:spLocks noGrp="1"/>
          </p:cNvSpPr>
          <p:nvPr>
            <p:ph idx="1"/>
          </p:nvPr>
        </p:nvSpPr>
        <p:spPr/>
        <p:txBody>
          <a:bodyPr/>
          <a:lstStyle/>
          <a:p>
            <a:endParaRPr lang="fr-FR"/>
          </a:p>
        </p:txBody>
      </p:sp>
      <p:pic>
        <p:nvPicPr>
          <p:cNvPr id="4" name="Espace réservé du contenu 13">
            <a:extLst>
              <a:ext uri="{FF2B5EF4-FFF2-40B4-BE49-F238E27FC236}">
                <a16:creationId xmlns:a16="http://schemas.microsoft.com/office/drawing/2014/main" id="{AE8F4246-30C3-480B-838A-EC4771336688}"/>
              </a:ext>
            </a:extLst>
          </p:cNvPr>
          <p:cNvPicPr>
            <a:picLocks noChangeAspect="1"/>
          </p:cNvPicPr>
          <p:nvPr/>
        </p:nvPicPr>
        <p:blipFill>
          <a:blip r:embed="rId2"/>
          <a:stretch>
            <a:fillRect/>
          </a:stretch>
        </p:blipFill>
        <p:spPr>
          <a:xfrm>
            <a:off x="1506828" y="2396543"/>
            <a:ext cx="10084157" cy="4197440"/>
          </a:xfrm>
          <a:prstGeom prst="rect">
            <a:avLst/>
          </a:prstGeom>
        </p:spPr>
      </p:pic>
    </p:spTree>
    <p:extLst>
      <p:ext uri="{BB962C8B-B14F-4D97-AF65-F5344CB8AC3E}">
        <p14:creationId xmlns:p14="http://schemas.microsoft.com/office/powerpoint/2010/main" val="2400533312"/>
      </p:ext>
    </p:extLst>
  </p:cSld>
  <p:clrMapOvr>
    <a:masterClrMapping/>
  </p:clrMapOvr>
  <p:transition>
    <p:blinds/>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Parallaxe">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Parallaxe</Template>
  <TotalTime>3742</TotalTime>
  <Words>1356</Words>
  <Application>Microsoft Office PowerPoint</Application>
  <PresentationFormat>Grand écran</PresentationFormat>
  <Paragraphs>224</Paragraphs>
  <Slides>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Calibri</vt:lpstr>
      <vt:lpstr>Corbel</vt:lpstr>
      <vt:lpstr>Parallaxe</vt:lpstr>
      <vt:lpstr>Conseil PEDAGOGIQUE</vt:lpstr>
      <vt:lpstr>  </vt:lpstr>
      <vt:lpstr>Projets 2020/2021</vt:lpstr>
      <vt:lpstr>Aménagement établissement rentrée 2020 :  </vt:lpstr>
      <vt:lpstr>   Co-Intervention et Chef d’œuvre (pour le 11 mai)  - Réflexion à avoir dans le cadre de la rentrée sur les binômes/  - Même logique sur le Chef d’œuvre. - Forte mobilisation Arts Appliqués mais nécessité d’élargir aussi avec d’autres disciplines   - Accompagnement éventuel des corps d’inspection EDT construction    </vt:lpstr>
      <vt:lpstr>   Spécialités 1ere Diffusion fiche de vœux 2nde (spécialité 1ere) Information aux parents (format à définir PSY EN)  - Humanités, littérature et philosophie - Histoire-Géographie Géopolitique et sciences politiques - Langues, littératures et cultures étrangères - Mathématiques - Physiques Chimies - SVT SES - Numériques  et sciences informatiques - Arts plastiques  + Attractivité: partenariat en cours (ESSEC/ Sciences Po Paris) Lien CSAIO sur les deux projets     </vt:lpstr>
      <vt:lpstr> Prévision de structure 2020/21</vt:lpstr>
      <vt:lpstr>DGH commentaire: </vt:lpstr>
      <vt:lpstr>Merci de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PEDAGOGIQUE</dc:title>
  <dc:creator>Directeur-CFA</dc:creator>
  <cp:lastModifiedBy>Directeur-CFA</cp:lastModifiedBy>
  <cp:revision>270</cp:revision>
  <dcterms:created xsi:type="dcterms:W3CDTF">2019-12-10T12:02:00Z</dcterms:created>
  <dcterms:modified xsi:type="dcterms:W3CDTF">2020-03-14T12:55:26Z</dcterms:modified>
</cp:coreProperties>
</file>