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0430B-1FCD-419A-8392-45FEFE3D8298}" v="18" dt="2023-05-23T14:08:23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26389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3098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376419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20335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15157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96676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50775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79035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31047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93647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F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103259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76C1-9A2A-4A26-AFA4-1890CC2F79FB}" type="datetimeFigureOut">
              <a:rPr lang="fr-GF" smtClean="0"/>
              <a:t>23/05/2023</a:t>
            </a:fld>
            <a:endParaRPr lang="fr-GF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F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77A3-647E-4CC6-8BE6-18F087A879E0}" type="slidenum">
              <a:rPr lang="fr-GF" smtClean="0"/>
              <a:t>‹N°›</a:t>
            </a:fld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6123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88176-7805-7D52-5598-22710AC19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rgbClr val="5D24BB"/>
          </a:solidFill>
          <a:ln>
            <a:solidFill>
              <a:srgbClr val="5D24BB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PRÉSENTATION  DE LA NOUVELLE  FILIÈRE ASSP</a:t>
            </a:r>
            <a:br>
              <a:rPr lang="en-US" sz="2800" b="1" i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800" b="1" i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Forme1">
            <a:extLst>
              <a:ext uri="{FF2B5EF4-FFF2-40B4-BE49-F238E27FC236}">
                <a16:creationId xmlns:a16="http://schemas.microsoft.com/office/drawing/2014/main" id="{EB8463F1-F7B5-9B9B-12B9-CB8D94DA1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4" b="1"/>
          <a:stretch/>
        </p:blipFill>
        <p:spPr bwMode="auto">
          <a:xfrm>
            <a:off x="3711037" y="1524000"/>
            <a:ext cx="7203706" cy="38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20161-485F-B04A-8AAF-9C6344C7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632" y="29025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D2464-2A09-276E-041C-38C247F23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7" y="2630988"/>
            <a:ext cx="825867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         </a:t>
            </a:r>
            <a:endParaRPr kumimoji="0" lang="fr-FR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48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Tm="4241">
        <p15:prstTrans prst="curtains"/>
      </p:transition>
    </mc:Choice>
    <mc:Fallback>
      <p:transition advTm="424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Rectangle 208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Rectangle 208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9264">
            <a:extLst>
              <a:ext uri="{FF2B5EF4-FFF2-40B4-BE49-F238E27FC236}">
                <a16:creationId xmlns:a16="http://schemas.microsoft.com/office/drawing/2014/main" id="{6815ED6B-0CE0-06E9-20CD-4ED36C7B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128" y="643467"/>
            <a:ext cx="392759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" name="Rectangle 208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2800">
            <a:extLst>
              <a:ext uri="{FF2B5EF4-FFF2-40B4-BE49-F238E27FC236}">
                <a16:creationId xmlns:a16="http://schemas.microsoft.com/office/drawing/2014/main" id="{947D6DB8-AD63-1927-13F4-F843C6C7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309" y="643467"/>
            <a:ext cx="394152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3A741AD-C40D-C3DE-15B2-7A76855C5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5912" y="-280479"/>
            <a:ext cx="839864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fr-GF" altLang="fr-GF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GF" altLang="fr-GF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34F427-D3C7-9B61-B995-3C0853D7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" y="-457201"/>
            <a:ext cx="8398646" cy="29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E253C-145B-F438-DA2D-33F8DE56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362" y="-6158925"/>
            <a:ext cx="6355210" cy="2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6BBE8-4A53-F4A6-FB4A-D6F9DEFFD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962" y="-6019365"/>
            <a:ext cx="635521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fr-GF" altLang="fr-GF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GF" altLang="fr-GF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10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8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0" name="Rectangle 310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Picture 10771" descr="Une image contenant texte, habits, chaussures, homme&#10;&#10;Description générée automatiquement">
            <a:extLst>
              <a:ext uri="{FF2B5EF4-FFF2-40B4-BE49-F238E27FC236}">
                <a16:creationId xmlns:a16="http://schemas.microsoft.com/office/drawing/2014/main" id="{DA6EF8A6-E25F-40F3-9F6D-9F563B3C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5164" y="643467"/>
            <a:ext cx="394152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1" name="Rectangle 310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habits, texte, homme, personne&#10;&#10;Description générée automatiquement">
            <a:extLst>
              <a:ext uri="{FF2B5EF4-FFF2-40B4-BE49-F238E27FC236}">
                <a16:creationId xmlns:a16="http://schemas.microsoft.com/office/drawing/2014/main" id="{8CF4A797-27E6-C31B-8BD3-201A27CD0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07" y="643467"/>
            <a:ext cx="3941529" cy="557106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FD4E14F-A1E9-496D-42AE-FADEE2AA1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458" y="-4763314"/>
            <a:ext cx="8052350" cy="2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2A87A3-0E53-4404-55E1-BDABD3EC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58" y="-4566749"/>
            <a:ext cx="80523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fr-GF" altLang="fr-GF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GF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æ</a:t>
            </a:r>
            <a:endParaRPr kumimoji="0" lang="fr-FR" altLang="fr-GF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ZoneTexte 2">
            <a:extLst>
              <a:ext uri="{FF2B5EF4-FFF2-40B4-BE49-F238E27FC236}">
                <a16:creationId xmlns:a16="http://schemas.microsoft.com/office/drawing/2014/main" id="{EC2E0FA8-DFA6-3AB0-F4EE-7BB93559112C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 err="1">
                <a:solidFill>
                  <a:srgbClr val="FF0000"/>
                </a:solidFill>
                <a:effectLst/>
              </a:rPr>
              <a:t>Présentation</a:t>
            </a:r>
            <a:r>
              <a:rPr lang="en-US" sz="2000" b="1" u="sng" dirty="0">
                <a:solidFill>
                  <a:srgbClr val="FF0000"/>
                </a:solidFill>
                <a:effectLst/>
              </a:rPr>
              <a:t> des </a:t>
            </a:r>
            <a:r>
              <a:rPr lang="en-US" sz="2000" b="1" u="sng" dirty="0">
                <a:solidFill>
                  <a:srgbClr val="FF0000"/>
                </a:solidFill>
              </a:rPr>
              <a:t>quatre </a:t>
            </a:r>
            <a:r>
              <a:rPr lang="en-US" sz="2000" b="1" u="sng" dirty="0" err="1">
                <a:solidFill>
                  <a:srgbClr val="FF0000"/>
                </a:solidFill>
                <a:effectLst/>
              </a:rPr>
              <a:t>pôles</a:t>
            </a:r>
            <a:endParaRPr lang="en-US" sz="2000" b="1" u="sng" dirty="0">
              <a:solidFill>
                <a:srgbClr val="FF0000"/>
              </a:solidFill>
              <a:effectLst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  Nous </a:t>
            </a:r>
            <a:r>
              <a:rPr lang="en-US" sz="2800" dirty="0" err="1">
                <a:effectLst/>
              </a:rPr>
              <a:t>allons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vous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présenter</a:t>
            </a:r>
            <a:r>
              <a:rPr lang="en-US" sz="2800" dirty="0">
                <a:effectLst/>
              </a:rPr>
              <a:t> la </a:t>
            </a:r>
            <a:r>
              <a:rPr lang="en-US" sz="2800" dirty="0" err="1">
                <a:effectLst/>
              </a:rPr>
              <a:t>filière</a:t>
            </a:r>
            <a:r>
              <a:rPr lang="en-US" sz="2800" dirty="0">
                <a:effectLst/>
              </a:rPr>
              <a:t> (ASSP) </a:t>
            </a:r>
            <a:r>
              <a:rPr lang="en-US" sz="2800" dirty="0" err="1">
                <a:effectLst/>
              </a:rPr>
              <a:t>Accompagnement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Soins</a:t>
            </a:r>
            <a:r>
              <a:rPr lang="en-US" sz="2800" dirty="0">
                <a:effectLst/>
              </a:rPr>
              <a:t> et Services à la </a:t>
            </a:r>
            <a:r>
              <a:rPr lang="en-US" sz="2800" dirty="0" err="1">
                <a:effectLst/>
              </a:rPr>
              <a:t>Personne</a:t>
            </a:r>
            <a:r>
              <a:rPr lang="en-US" sz="2800" dirty="0">
                <a:effectLst/>
              </a:rPr>
              <a:t>, qui fait </a:t>
            </a:r>
            <a:r>
              <a:rPr lang="en-US" sz="2800" dirty="0" err="1">
                <a:effectLst/>
              </a:rPr>
              <a:t>partie</a:t>
            </a:r>
            <a:r>
              <a:rPr lang="en-US" sz="2800" dirty="0">
                <a:effectLst/>
              </a:rPr>
              <a:t> du </a:t>
            </a:r>
            <a:r>
              <a:rPr lang="en-US" sz="2800" dirty="0" err="1">
                <a:effectLst/>
              </a:rPr>
              <a:t>secteur</a:t>
            </a:r>
            <a:r>
              <a:rPr lang="en-US" sz="2800" dirty="0">
                <a:effectLst/>
              </a:rPr>
              <a:t> sanitaire et social, et qui se </a:t>
            </a:r>
            <a:r>
              <a:rPr lang="en-US" sz="2800" dirty="0" err="1">
                <a:effectLst/>
              </a:rPr>
              <a:t>prépare</a:t>
            </a:r>
            <a:r>
              <a:rPr lang="en-US" sz="2800" dirty="0">
                <a:effectLst/>
              </a:rPr>
              <a:t> sur 3 ans. </a:t>
            </a:r>
            <a:r>
              <a:rPr lang="en-US" sz="2800" dirty="0" err="1">
                <a:effectLst/>
              </a:rPr>
              <a:t>Vous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allez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effectuer</a:t>
            </a:r>
            <a:r>
              <a:rPr lang="en-US" sz="2800" dirty="0">
                <a:effectLst/>
              </a:rPr>
              <a:t> des stages dans </a:t>
            </a:r>
            <a:r>
              <a:rPr lang="en-US" sz="2800" dirty="0" err="1">
                <a:effectLst/>
              </a:rPr>
              <a:t>différentes</a:t>
            </a:r>
            <a:r>
              <a:rPr lang="en-US" sz="2800" dirty="0">
                <a:effectLst/>
              </a:rPr>
              <a:t> structures, qui </a:t>
            </a:r>
            <a:r>
              <a:rPr lang="en-US" sz="2800" dirty="0" err="1">
                <a:effectLst/>
              </a:rPr>
              <a:t>seront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importants</a:t>
            </a:r>
            <a:r>
              <a:rPr lang="en-US" sz="2800" dirty="0">
                <a:effectLst/>
              </a:rPr>
              <a:t> pour </a:t>
            </a:r>
            <a:r>
              <a:rPr lang="en-US" sz="2800" dirty="0" err="1">
                <a:effectLst/>
              </a:rPr>
              <a:t>l’obtention</a:t>
            </a:r>
            <a:r>
              <a:rPr lang="en-US" sz="2800" dirty="0">
                <a:effectLst/>
              </a:rPr>
              <a:t> du bac et pour </a:t>
            </a:r>
            <a:r>
              <a:rPr lang="en-US" sz="2800" dirty="0" err="1">
                <a:effectLst/>
              </a:rPr>
              <a:t>avoir</a:t>
            </a:r>
            <a:r>
              <a:rPr lang="en-US" sz="2800" dirty="0">
                <a:effectLst/>
              </a:rPr>
              <a:t> plus </a:t>
            </a:r>
            <a:r>
              <a:rPr lang="en-US" sz="2800" dirty="0" err="1">
                <a:effectLst/>
              </a:rPr>
              <a:t>d’expériences</a:t>
            </a:r>
            <a:r>
              <a:rPr lang="en-US" sz="2800" dirty="0">
                <a:effectLst/>
              </a:rPr>
              <a:t> dans le </a:t>
            </a:r>
            <a:r>
              <a:rPr lang="en-US" sz="2800" dirty="0" err="1">
                <a:effectLst/>
              </a:rPr>
              <a:t>domaine</a:t>
            </a:r>
            <a:r>
              <a:rPr lang="en-US" sz="2800" dirty="0">
                <a:effectLst/>
              </a:rPr>
              <a:t>. La </a:t>
            </a:r>
            <a:r>
              <a:rPr lang="en-US" sz="2800" dirty="0" err="1">
                <a:effectLst/>
              </a:rPr>
              <a:t>filière</a:t>
            </a:r>
            <a:r>
              <a:rPr lang="en-US" sz="2800" dirty="0">
                <a:effectLst/>
              </a:rPr>
              <a:t> ASSP </a:t>
            </a:r>
            <a:r>
              <a:rPr lang="en-US" sz="2800" dirty="0" err="1">
                <a:effectLst/>
              </a:rPr>
              <a:t>demande</a:t>
            </a:r>
            <a:r>
              <a:rPr lang="en-US" sz="2800" dirty="0">
                <a:effectLst/>
              </a:rPr>
              <a:t> beaucoup </a:t>
            </a:r>
            <a:r>
              <a:rPr lang="en-US" sz="2800" dirty="0" err="1">
                <a:effectLst/>
              </a:rPr>
              <a:t>d’autonomie</a:t>
            </a:r>
            <a:r>
              <a:rPr lang="en-US" sz="2800" dirty="0">
                <a:effectLst/>
              </a:rPr>
              <a:t>, d’être </a:t>
            </a:r>
            <a:r>
              <a:rPr lang="en-US" sz="2800" dirty="0" err="1">
                <a:effectLst/>
              </a:rPr>
              <a:t>respectueux</a:t>
            </a:r>
            <a:r>
              <a:rPr lang="en-US" sz="2800" dirty="0">
                <a:effectLst/>
              </a:rPr>
              <a:t>, sociable, </a:t>
            </a:r>
            <a:r>
              <a:rPr lang="en-US" sz="2800" dirty="0" err="1">
                <a:effectLst/>
              </a:rPr>
              <a:t>ponctuel</a:t>
            </a:r>
            <a:r>
              <a:rPr lang="en-US" sz="2800" dirty="0">
                <a:effectLst/>
              </a:rPr>
              <a:t>, de bonne </a:t>
            </a:r>
            <a:r>
              <a:rPr lang="en-US" sz="2800" dirty="0" err="1">
                <a:effectLst/>
              </a:rPr>
              <a:t>humeur</a:t>
            </a:r>
            <a:r>
              <a:rPr lang="en-US" sz="2800" dirty="0">
                <a:effectLst/>
              </a:rPr>
              <a:t> etc... Dans </a:t>
            </a:r>
            <a:r>
              <a:rPr lang="en-US" sz="2800" dirty="0" err="1">
                <a:effectLst/>
              </a:rPr>
              <a:t>cette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filière</a:t>
            </a:r>
            <a:r>
              <a:rPr lang="en-US" sz="2800" dirty="0">
                <a:effectLst/>
              </a:rPr>
              <a:t> on </a:t>
            </a:r>
            <a:r>
              <a:rPr lang="en-US" sz="2800" dirty="0" err="1">
                <a:effectLst/>
              </a:rPr>
              <a:t>trouve</a:t>
            </a:r>
            <a:r>
              <a:rPr lang="en-US" sz="2800" dirty="0">
                <a:effectLst/>
              </a:rPr>
              <a:t> des matières </a:t>
            </a:r>
            <a:r>
              <a:rPr lang="en-US" sz="2800" dirty="0" err="1">
                <a:effectLst/>
              </a:rPr>
              <a:t>générales</a:t>
            </a:r>
            <a:r>
              <a:rPr lang="en-US" sz="2800" dirty="0">
                <a:effectLst/>
              </a:rPr>
              <a:t> et 4 </a:t>
            </a:r>
            <a:r>
              <a:rPr lang="en-US" sz="2800" dirty="0" err="1">
                <a:effectLst/>
              </a:rPr>
              <a:t>pôles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professionnels</a:t>
            </a:r>
            <a:r>
              <a:rPr lang="en-US" sz="2800" dirty="0">
                <a:effectLst/>
              </a:rPr>
              <a:t> qui </a:t>
            </a:r>
            <a:r>
              <a:rPr lang="en-US" sz="2800" dirty="0" err="1">
                <a:effectLst/>
              </a:rPr>
              <a:t>sont</a:t>
            </a:r>
            <a:r>
              <a:rPr lang="en-US" sz="2800" dirty="0">
                <a:effectLst/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546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250" advTm="15564">
        <p15:prstTrans prst="origami"/>
      </p:transition>
    </mc:Choice>
    <mc:Fallback>
      <p:transition advTm="1556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6">
            <a:extLst>
              <a:ext uri="{FF2B5EF4-FFF2-40B4-BE49-F238E27FC236}">
                <a16:creationId xmlns:a16="http://schemas.microsoft.com/office/drawing/2014/main" id="{0DB5CF14-94C7-7A43-BCFB-FF961421BD86}"/>
              </a:ext>
            </a:extLst>
          </p:cNvPr>
          <p:cNvSpPr>
            <a:spLocks/>
          </p:cNvSpPr>
          <p:nvPr/>
        </p:nvSpPr>
        <p:spPr bwMode="auto">
          <a:xfrm>
            <a:off x="5711857" y="4637075"/>
            <a:ext cx="5916036" cy="1873293"/>
          </a:xfrm>
          <a:custGeom>
            <a:avLst/>
            <a:gdLst>
              <a:gd name="T0" fmla="*/ 2962277 w 5924553"/>
              <a:gd name="T1" fmla="*/ 0 h 1132841"/>
              <a:gd name="T2" fmla="*/ 5924553 w 5924553"/>
              <a:gd name="T3" fmla="*/ 566421 h 1132841"/>
              <a:gd name="T4" fmla="*/ 2962277 w 5924553"/>
              <a:gd name="T5" fmla="*/ 1132841 h 1132841"/>
              <a:gd name="T6" fmla="*/ 0 w 5924553"/>
              <a:gd name="T7" fmla="*/ 566421 h 113284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1605 w 5924553"/>
              <a:gd name="T13" fmla="*/ 141605 h 1132841"/>
              <a:gd name="T14" fmla="*/ 5782948 w 5924553"/>
              <a:gd name="T15" fmla="*/ 991236 h 1132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24553" h="1132841">
                <a:moveTo>
                  <a:pt x="0" y="212408"/>
                </a:moveTo>
                <a:lnTo>
                  <a:pt x="0" y="212407"/>
                </a:lnTo>
                <a:cubicBezTo>
                  <a:pt x="0" y="173304"/>
                  <a:pt x="31699" y="141605"/>
                  <a:pt x="70803" y="141605"/>
                </a:cubicBezTo>
                <a:lnTo>
                  <a:pt x="5782948" y="141605"/>
                </a:lnTo>
                <a:lnTo>
                  <a:pt x="5782948" y="70803"/>
                </a:lnTo>
                <a:lnTo>
                  <a:pt x="5782948" y="70802"/>
                </a:lnTo>
                <a:cubicBezTo>
                  <a:pt x="5782948" y="31699"/>
                  <a:pt x="5814647" y="0"/>
                  <a:pt x="5853751" y="0"/>
                </a:cubicBezTo>
                <a:cubicBezTo>
                  <a:pt x="5892854" y="0"/>
                  <a:pt x="5924554" y="31699"/>
                  <a:pt x="5924554" y="70803"/>
                </a:cubicBezTo>
                <a:lnTo>
                  <a:pt x="5924553" y="920433"/>
                </a:lnTo>
                <a:cubicBezTo>
                  <a:pt x="5924553" y="959536"/>
                  <a:pt x="5892853" y="991235"/>
                  <a:pt x="5853750" y="991235"/>
                </a:cubicBezTo>
                <a:lnTo>
                  <a:pt x="141605" y="991236"/>
                </a:lnTo>
                <a:lnTo>
                  <a:pt x="141605" y="1062038"/>
                </a:lnTo>
                <a:cubicBezTo>
                  <a:pt x="141605" y="1101141"/>
                  <a:pt x="109905" y="1132840"/>
                  <a:pt x="70802" y="1132840"/>
                </a:cubicBezTo>
                <a:cubicBezTo>
                  <a:pt x="31698" y="1132840"/>
                  <a:pt x="-1" y="1101141"/>
                  <a:pt x="-1" y="1062038"/>
                </a:cubicBezTo>
                <a:lnTo>
                  <a:pt x="0" y="212408"/>
                </a:lnTo>
                <a:close/>
              </a:path>
              <a:path w="5924553" h="1132841">
                <a:moveTo>
                  <a:pt x="70803" y="212408"/>
                </a:moveTo>
                <a:lnTo>
                  <a:pt x="70803" y="212407"/>
                </a:lnTo>
                <a:cubicBezTo>
                  <a:pt x="70803" y="192856"/>
                  <a:pt x="86652" y="177007"/>
                  <a:pt x="106204" y="177007"/>
                </a:cubicBezTo>
                <a:cubicBezTo>
                  <a:pt x="125755" y="177007"/>
                  <a:pt x="141605" y="192856"/>
                  <a:pt x="141605" y="212408"/>
                </a:cubicBezTo>
                <a:cubicBezTo>
                  <a:pt x="141605" y="251511"/>
                  <a:pt x="109905" y="283210"/>
                  <a:pt x="70802" y="283210"/>
                </a:cubicBezTo>
                <a:lnTo>
                  <a:pt x="70803" y="212408"/>
                </a:lnTo>
                <a:close/>
              </a:path>
              <a:path w="5924553" h="1132841">
                <a:moveTo>
                  <a:pt x="5853750" y="70803"/>
                </a:moveTo>
                <a:lnTo>
                  <a:pt x="5853750" y="70803"/>
                </a:lnTo>
                <a:cubicBezTo>
                  <a:pt x="5853750" y="90354"/>
                  <a:pt x="5822050" y="106203"/>
                  <a:pt x="5782947" y="106203"/>
                </a:cubicBezTo>
                <a:cubicBezTo>
                  <a:pt x="5782947" y="86652"/>
                  <a:pt x="5782947" y="70803"/>
                  <a:pt x="5782947" y="70803"/>
                </a:cubicBezTo>
                <a:cubicBezTo>
                  <a:pt x="5782947" y="70803"/>
                  <a:pt x="5782947" y="86652"/>
                  <a:pt x="5782947" y="106204"/>
                </a:cubicBezTo>
                <a:cubicBezTo>
                  <a:pt x="5782947" y="125755"/>
                  <a:pt x="5782947" y="141605"/>
                  <a:pt x="5782947" y="141605"/>
                </a:cubicBezTo>
                <a:cubicBezTo>
                  <a:pt x="5782947" y="141604"/>
                  <a:pt x="5782947" y="125755"/>
                  <a:pt x="5782947" y="106204"/>
                </a:cubicBezTo>
                <a:lnTo>
                  <a:pt x="5782947" y="106203"/>
                </a:lnTo>
                <a:cubicBezTo>
                  <a:pt x="5782947" y="67100"/>
                  <a:pt x="5814646" y="35401"/>
                  <a:pt x="5853750" y="35401"/>
                </a:cubicBezTo>
                <a:cubicBezTo>
                  <a:pt x="5892853" y="35401"/>
                  <a:pt x="5924553" y="67100"/>
                  <a:pt x="5924553" y="106204"/>
                </a:cubicBezTo>
                <a:cubicBezTo>
                  <a:pt x="5924553" y="145307"/>
                  <a:pt x="5892853" y="177006"/>
                  <a:pt x="5853750" y="177006"/>
                </a:cubicBezTo>
                <a:lnTo>
                  <a:pt x="5853750" y="70803"/>
                </a:lnTo>
                <a:close/>
              </a:path>
              <a:path w="5924553" h="1132841">
                <a:moveTo>
                  <a:pt x="70803" y="283210"/>
                </a:moveTo>
                <a:lnTo>
                  <a:pt x="70803" y="283209"/>
                </a:lnTo>
                <a:cubicBezTo>
                  <a:pt x="31699" y="283209"/>
                  <a:pt x="0" y="251510"/>
                  <a:pt x="0" y="212407"/>
                </a:cubicBezTo>
              </a:path>
              <a:path w="5924553" h="1132841">
                <a:moveTo>
                  <a:pt x="5853750" y="141605"/>
                </a:moveTo>
                <a:lnTo>
                  <a:pt x="5782948" y="141605"/>
                </a:lnTo>
              </a:path>
              <a:path w="5924553" h="1132841">
                <a:moveTo>
                  <a:pt x="141605" y="212408"/>
                </a:moveTo>
                <a:lnTo>
                  <a:pt x="141605" y="1062038"/>
                </a:lnTo>
              </a:path>
            </a:pathLst>
          </a:custGeom>
          <a:noFill/>
          <a:ln w="12600">
            <a:solidFill>
              <a:srgbClr val="2A6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  </a:t>
            </a:r>
            <a:r>
              <a:rPr kumimoji="0" lang="fr-FR" altLang="zh-CN" sz="2000" b="0" i="0" u="none" strike="noStrike" cap="none" normalizeH="0" baseline="0">
                <a:ln>
                  <a:noFill/>
                </a:ln>
                <a:solidFill>
                  <a:srgbClr val="C9211E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Conception d’action(s) d’éducation à la santé  </a:t>
            </a: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id="{AC47034D-AD05-69BE-A148-A2FACB229017}"/>
              </a:ext>
            </a:extLst>
          </p:cNvPr>
          <p:cNvSpPr>
            <a:spLocks/>
          </p:cNvSpPr>
          <p:nvPr/>
        </p:nvSpPr>
        <p:spPr bwMode="auto">
          <a:xfrm>
            <a:off x="6021206" y="1546237"/>
            <a:ext cx="4910651" cy="1635077"/>
          </a:xfrm>
          <a:custGeom>
            <a:avLst/>
            <a:gdLst>
              <a:gd name="T0" fmla="*/ 2300923 w 4601846"/>
              <a:gd name="T1" fmla="*/ 0 h 1132841"/>
              <a:gd name="T2" fmla="*/ 4601846 w 4601846"/>
              <a:gd name="T3" fmla="*/ 566421 h 1132841"/>
              <a:gd name="T4" fmla="*/ 2300923 w 4601846"/>
              <a:gd name="T5" fmla="*/ 1132841 h 1132841"/>
              <a:gd name="T6" fmla="*/ 0 w 4601846"/>
              <a:gd name="T7" fmla="*/ 566421 h 113284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1605 w 4601846"/>
              <a:gd name="T13" fmla="*/ 141605 h 1132841"/>
              <a:gd name="T14" fmla="*/ 4460241 w 4601846"/>
              <a:gd name="T15" fmla="*/ 991236 h 1132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1846" h="1132841">
                <a:moveTo>
                  <a:pt x="0" y="212408"/>
                </a:moveTo>
                <a:lnTo>
                  <a:pt x="0" y="212407"/>
                </a:lnTo>
                <a:cubicBezTo>
                  <a:pt x="0" y="173304"/>
                  <a:pt x="31699" y="141605"/>
                  <a:pt x="70803" y="141605"/>
                </a:cubicBezTo>
                <a:lnTo>
                  <a:pt x="4460241" y="141605"/>
                </a:lnTo>
                <a:lnTo>
                  <a:pt x="4460241" y="70803"/>
                </a:lnTo>
                <a:lnTo>
                  <a:pt x="4460241" y="70802"/>
                </a:lnTo>
                <a:cubicBezTo>
                  <a:pt x="4460241" y="31699"/>
                  <a:pt x="4491940" y="0"/>
                  <a:pt x="4531044" y="0"/>
                </a:cubicBezTo>
                <a:cubicBezTo>
                  <a:pt x="4570147" y="0"/>
                  <a:pt x="4601847" y="31699"/>
                  <a:pt x="4601847" y="70803"/>
                </a:cubicBezTo>
                <a:lnTo>
                  <a:pt x="4601846" y="920433"/>
                </a:lnTo>
                <a:cubicBezTo>
                  <a:pt x="4601846" y="959536"/>
                  <a:pt x="4570146" y="991235"/>
                  <a:pt x="4531043" y="991235"/>
                </a:cubicBezTo>
                <a:lnTo>
                  <a:pt x="141605" y="991236"/>
                </a:lnTo>
                <a:lnTo>
                  <a:pt x="141605" y="1062038"/>
                </a:lnTo>
                <a:cubicBezTo>
                  <a:pt x="141605" y="1101141"/>
                  <a:pt x="109905" y="1132840"/>
                  <a:pt x="70802" y="1132840"/>
                </a:cubicBezTo>
                <a:cubicBezTo>
                  <a:pt x="31698" y="1132840"/>
                  <a:pt x="-1" y="1101141"/>
                  <a:pt x="-1" y="1062038"/>
                </a:cubicBezTo>
                <a:lnTo>
                  <a:pt x="0" y="212408"/>
                </a:lnTo>
                <a:close/>
              </a:path>
              <a:path w="4601846" h="1132841">
                <a:moveTo>
                  <a:pt x="70803" y="212408"/>
                </a:moveTo>
                <a:lnTo>
                  <a:pt x="70803" y="212407"/>
                </a:lnTo>
                <a:cubicBezTo>
                  <a:pt x="70803" y="192856"/>
                  <a:pt x="86652" y="177007"/>
                  <a:pt x="106204" y="177007"/>
                </a:cubicBezTo>
                <a:cubicBezTo>
                  <a:pt x="125755" y="177007"/>
                  <a:pt x="141605" y="192856"/>
                  <a:pt x="141605" y="212408"/>
                </a:cubicBezTo>
                <a:cubicBezTo>
                  <a:pt x="141605" y="251511"/>
                  <a:pt x="109905" y="283210"/>
                  <a:pt x="70802" y="283210"/>
                </a:cubicBezTo>
                <a:lnTo>
                  <a:pt x="70803" y="212408"/>
                </a:lnTo>
                <a:close/>
              </a:path>
              <a:path w="4601846" h="1132841">
                <a:moveTo>
                  <a:pt x="4531043" y="70803"/>
                </a:moveTo>
                <a:lnTo>
                  <a:pt x="4531043" y="70803"/>
                </a:lnTo>
                <a:cubicBezTo>
                  <a:pt x="4531043" y="90354"/>
                  <a:pt x="4499343" y="106203"/>
                  <a:pt x="4460240" y="106203"/>
                </a:cubicBezTo>
                <a:cubicBezTo>
                  <a:pt x="4460240" y="86652"/>
                  <a:pt x="4460240" y="70803"/>
                  <a:pt x="4460240" y="70803"/>
                </a:cubicBezTo>
                <a:cubicBezTo>
                  <a:pt x="4460240" y="70803"/>
                  <a:pt x="4460240" y="86652"/>
                  <a:pt x="4460240" y="106204"/>
                </a:cubicBezTo>
                <a:cubicBezTo>
                  <a:pt x="4460240" y="125755"/>
                  <a:pt x="4460240" y="141605"/>
                  <a:pt x="4460240" y="141605"/>
                </a:cubicBezTo>
                <a:cubicBezTo>
                  <a:pt x="4460240" y="141604"/>
                  <a:pt x="4460240" y="125755"/>
                  <a:pt x="4460240" y="106204"/>
                </a:cubicBezTo>
                <a:lnTo>
                  <a:pt x="4460240" y="106203"/>
                </a:lnTo>
                <a:cubicBezTo>
                  <a:pt x="4460240" y="67100"/>
                  <a:pt x="4491939" y="35401"/>
                  <a:pt x="4531043" y="35401"/>
                </a:cubicBezTo>
                <a:cubicBezTo>
                  <a:pt x="4570146" y="35401"/>
                  <a:pt x="4601846" y="67100"/>
                  <a:pt x="4601846" y="106204"/>
                </a:cubicBezTo>
                <a:cubicBezTo>
                  <a:pt x="4601846" y="145307"/>
                  <a:pt x="4570146" y="177006"/>
                  <a:pt x="4531043" y="177006"/>
                </a:cubicBezTo>
                <a:lnTo>
                  <a:pt x="4531043" y="70803"/>
                </a:lnTo>
                <a:close/>
              </a:path>
              <a:path w="4601846" h="1132841">
                <a:moveTo>
                  <a:pt x="70803" y="283210"/>
                </a:moveTo>
                <a:lnTo>
                  <a:pt x="70803" y="283209"/>
                </a:lnTo>
                <a:cubicBezTo>
                  <a:pt x="31699" y="283209"/>
                  <a:pt x="0" y="251510"/>
                  <a:pt x="0" y="212407"/>
                </a:cubicBezTo>
              </a:path>
              <a:path w="4601846" h="1132841">
                <a:moveTo>
                  <a:pt x="4531043" y="141605"/>
                </a:moveTo>
                <a:lnTo>
                  <a:pt x="4460241" y="141605"/>
                </a:lnTo>
              </a:path>
              <a:path w="4601846" h="1132841">
                <a:moveTo>
                  <a:pt x="141605" y="212408"/>
                </a:moveTo>
                <a:lnTo>
                  <a:pt x="141605" y="1062038"/>
                </a:lnTo>
              </a:path>
            </a:pathLst>
          </a:custGeom>
          <a:noFill/>
          <a:ln w="12600">
            <a:solidFill>
              <a:srgbClr val="2A6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  </a:t>
            </a:r>
            <a:r>
              <a:rPr kumimoji="0" lang="fr-FR" altLang="zh-CN" sz="2000" b="0" i="0" u="none" strike="noStrike" cap="none" normalizeH="0" baseline="0">
                <a:ln>
                  <a:noFill/>
                </a:ln>
                <a:solidFill>
                  <a:srgbClr val="C9211E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Travail et communication en équipe pluriprofessionnelle</a:t>
            </a: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orme5">
            <a:extLst>
              <a:ext uri="{FF2B5EF4-FFF2-40B4-BE49-F238E27FC236}">
                <a16:creationId xmlns:a16="http://schemas.microsoft.com/office/drawing/2014/main" id="{309BDAF1-14E0-F5D5-6248-A276E475E611}"/>
              </a:ext>
            </a:extLst>
          </p:cNvPr>
          <p:cNvSpPr>
            <a:spLocks/>
          </p:cNvSpPr>
          <p:nvPr/>
        </p:nvSpPr>
        <p:spPr bwMode="auto">
          <a:xfrm>
            <a:off x="731821" y="3181325"/>
            <a:ext cx="6077115" cy="1681998"/>
          </a:xfrm>
          <a:custGeom>
            <a:avLst/>
            <a:gdLst>
              <a:gd name="T0" fmla="*/ 2444434 w 4888867"/>
              <a:gd name="T1" fmla="*/ 0 h 1068705"/>
              <a:gd name="T2" fmla="*/ 4888867 w 4888867"/>
              <a:gd name="T3" fmla="*/ 534353 h 1068705"/>
              <a:gd name="T4" fmla="*/ 2444434 w 4888867"/>
              <a:gd name="T5" fmla="*/ 1068705 h 1068705"/>
              <a:gd name="T6" fmla="*/ 0 w 4888867"/>
              <a:gd name="T7" fmla="*/ 534353 h 106870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33588 w 4888867"/>
              <a:gd name="T13" fmla="*/ 133588 h 1068705"/>
              <a:gd name="T14" fmla="*/ 4755279 w 4888867"/>
              <a:gd name="T15" fmla="*/ 935117 h 10687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8867" h="1068705">
                <a:moveTo>
                  <a:pt x="0" y="200382"/>
                </a:moveTo>
                <a:lnTo>
                  <a:pt x="0" y="200381"/>
                </a:lnTo>
                <a:cubicBezTo>
                  <a:pt x="0" y="163492"/>
                  <a:pt x="29904" y="133588"/>
                  <a:pt x="66794" y="133588"/>
                </a:cubicBezTo>
                <a:lnTo>
                  <a:pt x="4755279" y="133588"/>
                </a:lnTo>
                <a:lnTo>
                  <a:pt x="4755279" y="66794"/>
                </a:lnTo>
                <a:lnTo>
                  <a:pt x="4755279" y="66793"/>
                </a:lnTo>
                <a:cubicBezTo>
                  <a:pt x="4755279" y="29904"/>
                  <a:pt x="4785183" y="0"/>
                  <a:pt x="4822073" y="0"/>
                </a:cubicBezTo>
                <a:cubicBezTo>
                  <a:pt x="4858962" y="0"/>
                  <a:pt x="4888867" y="29904"/>
                  <a:pt x="4888867" y="66794"/>
                </a:cubicBezTo>
                <a:lnTo>
                  <a:pt x="4888867" y="868323"/>
                </a:lnTo>
                <a:cubicBezTo>
                  <a:pt x="4888867" y="905212"/>
                  <a:pt x="4858962" y="935116"/>
                  <a:pt x="4822073" y="935116"/>
                </a:cubicBezTo>
                <a:lnTo>
                  <a:pt x="133588" y="935117"/>
                </a:lnTo>
                <a:lnTo>
                  <a:pt x="133588" y="1001911"/>
                </a:lnTo>
                <a:cubicBezTo>
                  <a:pt x="133588" y="1038800"/>
                  <a:pt x="103683" y="1068704"/>
                  <a:pt x="66794" y="1068704"/>
                </a:cubicBezTo>
                <a:cubicBezTo>
                  <a:pt x="29904" y="1068704"/>
                  <a:pt x="0" y="1038800"/>
                  <a:pt x="0" y="1001911"/>
                </a:cubicBezTo>
                <a:lnTo>
                  <a:pt x="0" y="200382"/>
                </a:lnTo>
                <a:close/>
              </a:path>
              <a:path w="4888867" h="1068705">
                <a:moveTo>
                  <a:pt x="66794" y="200382"/>
                </a:moveTo>
                <a:lnTo>
                  <a:pt x="66794" y="200381"/>
                </a:lnTo>
                <a:cubicBezTo>
                  <a:pt x="66794" y="181937"/>
                  <a:pt x="81746" y="166985"/>
                  <a:pt x="100191" y="166985"/>
                </a:cubicBezTo>
                <a:cubicBezTo>
                  <a:pt x="118635" y="166985"/>
                  <a:pt x="133588" y="181937"/>
                  <a:pt x="133588" y="200382"/>
                </a:cubicBezTo>
                <a:cubicBezTo>
                  <a:pt x="133588" y="237271"/>
                  <a:pt x="103683" y="267175"/>
                  <a:pt x="66794" y="267175"/>
                </a:cubicBezTo>
                <a:lnTo>
                  <a:pt x="66794" y="200382"/>
                </a:lnTo>
                <a:close/>
              </a:path>
              <a:path w="4888867" h="1068705">
                <a:moveTo>
                  <a:pt x="4822073" y="66794"/>
                </a:moveTo>
                <a:lnTo>
                  <a:pt x="4822073" y="66794"/>
                </a:lnTo>
                <a:cubicBezTo>
                  <a:pt x="4822073" y="85238"/>
                  <a:pt x="4792168" y="100190"/>
                  <a:pt x="4755279" y="100190"/>
                </a:cubicBezTo>
                <a:cubicBezTo>
                  <a:pt x="4755279" y="81746"/>
                  <a:pt x="4755279" y="66794"/>
                  <a:pt x="4755279" y="66794"/>
                </a:cubicBezTo>
                <a:cubicBezTo>
                  <a:pt x="4755279" y="66794"/>
                  <a:pt x="4755279" y="81746"/>
                  <a:pt x="4755279" y="100191"/>
                </a:cubicBezTo>
                <a:cubicBezTo>
                  <a:pt x="4755279" y="118635"/>
                  <a:pt x="4755279" y="133588"/>
                  <a:pt x="4755279" y="133588"/>
                </a:cubicBezTo>
                <a:cubicBezTo>
                  <a:pt x="4755279" y="133587"/>
                  <a:pt x="4755279" y="118635"/>
                  <a:pt x="4755279" y="100191"/>
                </a:cubicBezTo>
                <a:lnTo>
                  <a:pt x="4755279" y="100190"/>
                </a:lnTo>
                <a:cubicBezTo>
                  <a:pt x="4755279" y="63301"/>
                  <a:pt x="4785183" y="33397"/>
                  <a:pt x="4822073" y="33397"/>
                </a:cubicBezTo>
                <a:cubicBezTo>
                  <a:pt x="4858962" y="33397"/>
                  <a:pt x="4888867" y="63301"/>
                  <a:pt x="4888867" y="100191"/>
                </a:cubicBezTo>
                <a:cubicBezTo>
                  <a:pt x="4888867" y="137080"/>
                  <a:pt x="4858962" y="166984"/>
                  <a:pt x="4822073" y="166984"/>
                </a:cubicBezTo>
                <a:lnTo>
                  <a:pt x="4822073" y="66794"/>
                </a:lnTo>
                <a:close/>
              </a:path>
              <a:path w="4888867" h="1068705">
                <a:moveTo>
                  <a:pt x="66794" y="267176"/>
                </a:moveTo>
                <a:lnTo>
                  <a:pt x="66794" y="267175"/>
                </a:lnTo>
                <a:cubicBezTo>
                  <a:pt x="29904" y="267175"/>
                  <a:pt x="0" y="237271"/>
                  <a:pt x="0" y="200382"/>
                </a:cubicBezTo>
              </a:path>
              <a:path w="4888867" h="1068705">
                <a:moveTo>
                  <a:pt x="4822073" y="133588"/>
                </a:moveTo>
                <a:lnTo>
                  <a:pt x="4755279" y="133588"/>
                </a:lnTo>
              </a:path>
              <a:path w="4888867" h="1068705">
                <a:moveTo>
                  <a:pt x="133588" y="200382"/>
                </a:moveTo>
                <a:lnTo>
                  <a:pt x="133588" y="1001911"/>
                </a:lnTo>
              </a:path>
            </a:pathLst>
          </a:custGeom>
          <a:noFill/>
          <a:ln w="12600">
            <a:solidFill>
              <a:srgbClr val="2A6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1" u="none" strike="noStrike" cap="none" normalizeH="0" baseline="0">
                <a:ln>
                  <a:noFill/>
                </a:ln>
                <a:solidFill>
                  <a:srgbClr val="C9211E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Soins d’hygiène, de confort et de sécurité</a:t>
            </a: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rme4">
            <a:extLst>
              <a:ext uri="{FF2B5EF4-FFF2-40B4-BE49-F238E27FC236}">
                <a16:creationId xmlns:a16="http://schemas.microsoft.com/office/drawing/2014/main" id="{49DD75CB-B221-06B5-DB5D-308FE17B9798}"/>
              </a:ext>
            </a:extLst>
          </p:cNvPr>
          <p:cNvSpPr>
            <a:spLocks/>
          </p:cNvSpPr>
          <p:nvPr/>
        </p:nvSpPr>
        <p:spPr bwMode="auto">
          <a:xfrm>
            <a:off x="731821" y="90487"/>
            <a:ext cx="5628036" cy="1533597"/>
          </a:xfrm>
          <a:custGeom>
            <a:avLst/>
            <a:gdLst>
              <a:gd name="T0" fmla="*/ 2403158 w 4806315"/>
              <a:gd name="T1" fmla="*/ 0 h 1028700"/>
              <a:gd name="T2" fmla="*/ 4806315 w 4806315"/>
              <a:gd name="T3" fmla="*/ 514350 h 1028700"/>
              <a:gd name="T4" fmla="*/ 2403158 w 4806315"/>
              <a:gd name="T5" fmla="*/ 1028700 h 1028700"/>
              <a:gd name="T6" fmla="*/ 0 w 4806315"/>
              <a:gd name="T7" fmla="*/ 514350 h 10287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28588 w 4806315"/>
              <a:gd name="T13" fmla="*/ 128588 h 1028700"/>
              <a:gd name="T14" fmla="*/ 4677728 w 4806315"/>
              <a:gd name="T15" fmla="*/ 900113 h 1028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6315" h="1028700">
                <a:moveTo>
                  <a:pt x="0" y="192881"/>
                </a:moveTo>
                <a:lnTo>
                  <a:pt x="0" y="192880"/>
                </a:lnTo>
                <a:cubicBezTo>
                  <a:pt x="0" y="157372"/>
                  <a:pt x="28785" y="128587"/>
                  <a:pt x="64294" y="128587"/>
                </a:cubicBezTo>
                <a:lnTo>
                  <a:pt x="4677728" y="128588"/>
                </a:lnTo>
                <a:lnTo>
                  <a:pt x="4677728" y="64294"/>
                </a:lnTo>
                <a:lnTo>
                  <a:pt x="4677728" y="64293"/>
                </a:lnTo>
                <a:cubicBezTo>
                  <a:pt x="4677728" y="28785"/>
                  <a:pt x="4706513" y="0"/>
                  <a:pt x="4742022" y="0"/>
                </a:cubicBezTo>
                <a:cubicBezTo>
                  <a:pt x="4777530" y="0"/>
                  <a:pt x="4806316" y="28785"/>
                  <a:pt x="4806316" y="64294"/>
                </a:cubicBezTo>
                <a:lnTo>
                  <a:pt x="4806315" y="835819"/>
                </a:lnTo>
                <a:cubicBezTo>
                  <a:pt x="4806315" y="871327"/>
                  <a:pt x="4777529" y="900112"/>
                  <a:pt x="4742021" y="900112"/>
                </a:cubicBezTo>
                <a:lnTo>
                  <a:pt x="128588" y="900113"/>
                </a:lnTo>
                <a:lnTo>
                  <a:pt x="128588" y="964406"/>
                </a:lnTo>
                <a:cubicBezTo>
                  <a:pt x="128588" y="999914"/>
                  <a:pt x="99802" y="1028699"/>
                  <a:pt x="64294" y="1028699"/>
                </a:cubicBezTo>
                <a:cubicBezTo>
                  <a:pt x="28785" y="1028699"/>
                  <a:pt x="0" y="999914"/>
                  <a:pt x="0" y="964406"/>
                </a:cubicBezTo>
                <a:lnTo>
                  <a:pt x="0" y="192881"/>
                </a:lnTo>
                <a:close/>
              </a:path>
              <a:path w="4806315" h="1028700">
                <a:moveTo>
                  <a:pt x="64294" y="192881"/>
                </a:moveTo>
                <a:lnTo>
                  <a:pt x="64294" y="192880"/>
                </a:lnTo>
                <a:cubicBezTo>
                  <a:pt x="64294" y="175126"/>
                  <a:pt x="78686" y="160734"/>
                  <a:pt x="96441" y="160734"/>
                </a:cubicBezTo>
                <a:cubicBezTo>
                  <a:pt x="114195" y="160734"/>
                  <a:pt x="128588" y="175126"/>
                  <a:pt x="128588" y="192881"/>
                </a:cubicBezTo>
                <a:cubicBezTo>
                  <a:pt x="128588" y="228389"/>
                  <a:pt x="99802" y="257174"/>
                  <a:pt x="64294" y="257174"/>
                </a:cubicBezTo>
                <a:lnTo>
                  <a:pt x="64294" y="192881"/>
                </a:lnTo>
                <a:close/>
              </a:path>
              <a:path w="4806315" h="1028700">
                <a:moveTo>
                  <a:pt x="4742021" y="64294"/>
                </a:moveTo>
                <a:lnTo>
                  <a:pt x="4742021" y="64294"/>
                </a:lnTo>
                <a:cubicBezTo>
                  <a:pt x="4742021" y="82048"/>
                  <a:pt x="4713235" y="96440"/>
                  <a:pt x="4677727" y="96440"/>
                </a:cubicBezTo>
                <a:cubicBezTo>
                  <a:pt x="4677727" y="78686"/>
                  <a:pt x="4677727" y="64294"/>
                  <a:pt x="4677727" y="64294"/>
                </a:cubicBezTo>
                <a:cubicBezTo>
                  <a:pt x="4677727" y="64294"/>
                  <a:pt x="4677727" y="78686"/>
                  <a:pt x="4677727" y="96441"/>
                </a:cubicBezTo>
                <a:cubicBezTo>
                  <a:pt x="4677727" y="114195"/>
                  <a:pt x="4677727" y="128588"/>
                  <a:pt x="4677727" y="128588"/>
                </a:cubicBezTo>
                <a:cubicBezTo>
                  <a:pt x="4677727" y="128587"/>
                  <a:pt x="4677727" y="114195"/>
                  <a:pt x="4677727" y="96441"/>
                </a:cubicBezTo>
                <a:lnTo>
                  <a:pt x="4677727" y="96440"/>
                </a:lnTo>
                <a:cubicBezTo>
                  <a:pt x="4677727" y="60932"/>
                  <a:pt x="4706512" y="32147"/>
                  <a:pt x="4742021" y="32147"/>
                </a:cubicBezTo>
                <a:cubicBezTo>
                  <a:pt x="4777529" y="32147"/>
                  <a:pt x="4806315" y="60932"/>
                  <a:pt x="4806315" y="96441"/>
                </a:cubicBezTo>
                <a:cubicBezTo>
                  <a:pt x="4806315" y="131949"/>
                  <a:pt x="4777529" y="160734"/>
                  <a:pt x="4742021" y="160734"/>
                </a:cubicBezTo>
                <a:lnTo>
                  <a:pt x="4742021" y="64294"/>
                </a:lnTo>
                <a:close/>
              </a:path>
              <a:path w="4806315" h="1028700">
                <a:moveTo>
                  <a:pt x="64294" y="257175"/>
                </a:moveTo>
                <a:lnTo>
                  <a:pt x="64294" y="257174"/>
                </a:lnTo>
                <a:cubicBezTo>
                  <a:pt x="28785" y="257174"/>
                  <a:pt x="0" y="228389"/>
                  <a:pt x="0" y="192881"/>
                </a:cubicBezTo>
              </a:path>
              <a:path w="4806315" h="1028700">
                <a:moveTo>
                  <a:pt x="4742021" y="128588"/>
                </a:moveTo>
                <a:lnTo>
                  <a:pt x="4677728" y="128588"/>
                </a:lnTo>
              </a:path>
              <a:path w="4806315" h="1028700">
                <a:moveTo>
                  <a:pt x="128588" y="192881"/>
                </a:moveTo>
                <a:lnTo>
                  <a:pt x="128588" y="964406"/>
                </a:lnTo>
              </a:path>
            </a:pathLst>
          </a:custGeom>
          <a:noFill/>
          <a:ln w="12600">
            <a:solidFill>
              <a:srgbClr val="2F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i="1" dirty="0">
              <a:solidFill>
                <a:srgbClr val="C9211E"/>
              </a:solidFill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1" u="none" strike="noStrike" cap="none" normalizeH="0" baseline="0" dirty="0">
              <a:ln>
                <a:noFill/>
              </a:ln>
              <a:solidFill>
                <a:srgbClr val="C9211E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i="1" dirty="0">
              <a:solidFill>
                <a:srgbClr val="C9211E"/>
              </a:solidFill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1" u="none" strike="noStrike" cap="none" normalizeH="0" baseline="0" dirty="0">
                <a:ln>
                  <a:noFill/>
                </a:ln>
                <a:solidFill>
                  <a:srgbClr val="C9211E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Accompagnement de la personne dans une approche globale et individualisée</a:t>
            </a:r>
            <a:endParaRPr kumimoji="0" lang="fr-FR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800" b="0" i="1" u="none" strike="noStrike" cap="none" normalizeH="0" baseline="0" dirty="0">
                <a:ln>
                  <a:noFill/>
                </a:ln>
                <a:solidFill>
                  <a:srgbClr val="C9211E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        </a:t>
            </a:r>
            <a:endParaRPr kumimoji="0" lang="fr-FR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        </a:t>
            </a:r>
            <a:endParaRPr kumimoji="0" lang="fr-FR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EE5462-AC63-B567-6F72-5F9DC4EB0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4C3FF4-1ED7-D576-DB47-FB5964290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GF" altLang="fr-GF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GF" altLang="fr-GF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                              </a:t>
            </a:r>
            <a:endParaRPr kumimoji="0" lang="fr-FR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DE36978-6793-D606-BC5E-37D3431C4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                   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</a:t>
            </a: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1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25233">
        <p:random/>
      </p:transition>
    </mc:Choice>
    <mc:Fallback>
      <p:transition advTm="25233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9BE5AF-0178-214C-1939-BA6B1EB05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3" name="Forme11">
            <a:extLst>
              <a:ext uri="{FF2B5EF4-FFF2-40B4-BE49-F238E27FC236}">
                <a16:creationId xmlns:a16="http://schemas.microsoft.com/office/drawing/2014/main" id="{22624BB6-0A58-BDA5-D0C0-B6F03A80B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02" y="228600"/>
            <a:ext cx="6889845" cy="2868175"/>
          </a:xfrm>
          <a:prstGeom prst="rect">
            <a:avLst/>
          </a:prstGeom>
          <a:solidFill>
            <a:srgbClr val="DACFDA"/>
          </a:solidFill>
          <a:ln w="12573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75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Accompagnement de la personne dans une approche globale et individualisée</a:t>
            </a:r>
            <a:r>
              <a:rPr kumimoji="0" lang="fr-FR" altLang="zh-CN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: </a:t>
            </a:r>
            <a:endParaRPr kumimoji="0" lang="fr-FR" altLang="zh-CN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C’est adopter une posture professionnelle adaptée. </a:t>
            </a:r>
            <a:endParaRPr kumimoji="0" lang="fr-FR" altLang="zh-CN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Accueillir, communiquer avec la personne, sa famille, son  entourage. </a:t>
            </a:r>
            <a:endParaRPr kumimoji="0" lang="fr-FR" altLang="zh-CN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Participer à la conception, au suivi, à la mise en œuvre et à l’évaluation du projet individualisé, du projet de vie, en lien avec l’équipe pluriprofessionnelle( plusieurs professionnels).</a:t>
            </a:r>
            <a:endParaRPr kumimoji="0" lang="fr-FR" altLang="zh-CN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7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Concevoir et mettre en œuvre des activités d’acquisition ou de maintien de l’autonomie et de vie sociale, pour une personne ou un groupe.</a:t>
            </a:r>
            <a:endParaRPr kumimoji="0" lang="fr-FR" altLang="zh-CN" sz="17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EB563-06EC-ED93-47E4-6CEC00502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 dirty="0"/>
          </a:p>
        </p:txBody>
      </p:sp>
      <p:sp>
        <p:nvSpPr>
          <p:cNvPr id="6" name="Forme3">
            <a:extLst>
              <a:ext uri="{FF2B5EF4-FFF2-40B4-BE49-F238E27FC236}">
                <a16:creationId xmlns:a16="http://schemas.microsoft.com/office/drawing/2014/main" id="{A5CB4649-9C7B-C5DA-7A2D-CC32F607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37" y="3228577"/>
            <a:ext cx="7594647" cy="3323353"/>
          </a:xfrm>
          <a:prstGeom prst="rect">
            <a:avLst/>
          </a:prstGeom>
          <a:solidFill>
            <a:srgbClr val="DACFDA"/>
          </a:solidFill>
          <a:ln w="12573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>
                <a:ln>
                  <a:noFill/>
                </a:ln>
                <a:solidFill>
                  <a:srgbClr val="C9211E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Soins d’hygiène, de confort et de sécurité : </a:t>
            </a:r>
            <a:endParaRPr kumimoji="0" lang="fr-FR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Intervenir auprès de la personne lors des soins d’hygiène, de confort et de sécurité, dans les activités de la vie quotidienne.</a:t>
            </a:r>
            <a:endParaRPr kumimoji="0" lang="fr-FR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Réaliser les activités liées à l’hygiène, confort de la personne et à la sécurisation.</a:t>
            </a:r>
            <a:endParaRPr kumimoji="0" lang="fr-FR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Surveiller l’état de santé de la personne et intervenir en conséquence.</a:t>
            </a:r>
            <a:endParaRPr kumimoji="0" lang="fr-FR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Assurer l’hygiène de l’environnement proche de la personne et veiller au bon état de fonctionnement du lit, des aides techniques, des dispositifs médicaux dans l’environnement de la personne.</a:t>
            </a:r>
            <a:endParaRPr kumimoji="0" lang="fr-FR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Distribuer des repas équilibrés conformes aux besoins de la personne, installer la personne et accompagner la prise des repas. </a:t>
            </a:r>
            <a:endParaRPr kumimoji="0" lang="fr-FR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08A1D9D-DD27-B752-086E-5F09B002A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009" y="166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05FF591-333D-9117-FA8C-AA70A78C9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iberation Serif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			</a:t>
            </a: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06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p14:dur="250" advTm="29644">
        <p15:prstTrans prst="airplane"/>
      </p:transition>
    </mc:Choice>
    <mc:Fallback>
      <p:transition advTm="2964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2">
            <a:extLst>
              <a:ext uri="{FF2B5EF4-FFF2-40B4-BE49-F238E27FC236}">
                <a16:creationId xmlns:a16="http://schemas.microsoft.com/office/drawing/2014/main" id="{D244EA24-9565-2D98-2737-2111279B8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23" y="150127"/>
            <a:ext cx="6250674" cy="3278870"/>
          </a:xfrm>
          <a:prstGeom prst="rect">
            <a:avLst/>
          </a:prstGeom>
          <a:solidFill>
            <a:srgbClr val="DACFDA"/>
          </a:solidFill>
          <a:ln w="12573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 </a:t>
            </a: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C9211E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Travail et communication en équipe pluriprofessionnelle : 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Gérer ses activités en interagissant avec l’équipe pluriprofessionnelle dans une posture professionnelle adaptée.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Traiter et transmettre des informations en intégrant les différents outils numériques.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Participer à la démarche qualité et à la prévention des risques professionnels.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Coordonner et conduire une équipe de bionettoyage.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Participer à l’accueil, à l’encadrement et à la formation de stagiaires, à l’accueil des nouveaux agents, des bénévoles.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 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02C6D41-1728-CCB0-0303-7B54BD61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356" y="3541597"/>
            <a:ext cx="5995490" cy="2859203"/>
          </a:xfrm>
          <a:prstGeom prst="rect">
            <a:avLst/>
          </a:prstGeom>
          <a:solidFill>
            <a:srgbClr val="DACFDA"/>
          </a:solidFill>
          <a:ln w="12573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500" b="0" i="0" u="none" strike="noStrike" cap="none" normalizeH="0" baseline="0" dirty="0">
                <a:ln>
                  <a:noFill/>
                </a:ln>
                <a:solidFill>
                  <a:srgbClr val="C9211E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Conception d’action(s) d’éducation à la santé : </a:t>
            </a:r>
            <a:endParaRPr kumimoji="0" lang="fr-FR" altLang="zh-CN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Réaliser des actions d’éducation à la santé pour un public ciblé, dans un contexte donné.</a:t>
            </a:r>
            <a:endParaRPr kumimoji="0" lang="fr-FR" altLang="zh-CN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Analyser les besoins du public </a:t>
            </a:r>
            <a:endParaRPr kumimoji="0" lang="fr-FR" altLang="zh-CN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Concevoir une action d’éducation à la santé.</a:t>
            </a:r>
            <a:endParaRPr kumimoji="0" lang="fr-FR" altLang="zh-CN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Mettre en œuvre et évaluer l’action d’éducation à la santé. </a:t>
            </a:r>
            <a:endParaRPr kumimoji="0" lang="fr-FR" altLang="zh-CN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endParaRPr kumimoji="0" lang="fr-FR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4774F4-F410-A537-DDA9-EACAE67A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1B3AD09-C06D-FFE3-CD79-84E4382F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iberation Serif" charset="0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			</a:t>
            </a: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crush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6_0">
            <a:extLst>
              <a:ext uri="{FF2B5EF4-FFF2-40B4-BE49-F238E27FC236}">
                <a16:creationId xmlns:a16="http://schemas.microsoft.com/office/drawing/2014/main" id="{150F2A9C-B562-F479-5562-2CC3E7E8545C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029801" y="245660"/>
            <a:ext cx="6653355" cy="1992545"/>
          </a:xfrm>
          <a:custGeom>
            <a:avLst/>
            <a:gdLst>
              <a:gd name="T0" fmla="*/ 2380298 w 4760595"/>
              <a:gd name="T1" fmla="*/ 0 h 1312548"/>
              <a:gd name="T2" fmla="*/ 4760595 w 4760595"/>
              <a:gd name="T3" fmla="*/ 656274 h 1312548"/>
              <a:gd name="T4" fmla="*/ 2380298 w 4760595"/>
              <a:gd name="T5" fmla="*/ 1312548 h 1312548"/>
              <a:gd name="T6" fmla="*/ 0 w 4760595"/>
              <a:gd name="T7" fmla="*/ 656274 h 1312548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64069 w 4760595"/>
              <a:gd name="T13" fmla="*/ 164069 h 1312548"/>
              <a:gd name="T14" fmla="*/ 4596527 w 4760595"/>
              <a:gd name="T15" fmla="*/ 1148480 h 13125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0595" h="1312548">
                <a:moveTo>
                  <a:pt x="0" y="246103"/>
                </a:moveTo>
                <a:lnTo>
                  <a:pt x="0" y="246102"/>
                </a:lnTo>
                <a:cubicBezTo>
                  <a:pt x="0" y="200796"/>
                  <a:pt x="36727" y="164069"/>
                  <a:pt x="82034" y="164069"/>
                </a:cubicBezTo>
                <a:lnTo>
                  <a:pt x="4596527" y="164069"/>
                </a:lnTo>
                <a:lnTo>
                  <a:pt x="4596527" y="82034"/>
                </a:lnTo>
                <a:lnTo>
                  <a:pt x="4596527" y="82033"/>
                </a:lnTo>
                <a:cubicBezTo>
                  <a:pt x="4596527" y="36727"/>
                  <a:pt x="4633254" y="0"/>
                  <a:pt x="4678561" y="0"/>
                </a:cubicBezTo>
                <a:cubicBezTo>
                  <a:pt x="4723867" y="0"/>
                  <a:pt x="4760595" y="36727"/>
                  <a:pt x="4760595" y="82034"/>
                </a:cubicBezTo>
                <a:lnTo>
                  <a:pt x="4760595" y="1066445"/>
                </a:lnTo>
                <a:cubicBezTo>
                  <a:pt x="4760595" y="1111751"/>
                  <a:pt x="4723867" y="1148478"/>
                  <a:pt x="4678561" y="1148478"/>
                </a:cubicBezTo>
                <a:lnTo>
                  <a:pt x="164069" y="1148480"/>
                </a:lnTo>
                <a:lnTo>
                  <a:pt x="164069" y="1230514"/>
                </a:lnTo>
                <a:cubicBezTo>
                  <a:pt x="164069" y="1275820"/>
                  <a:pt x="127341" y="1312547"/>
                  <a:pt x="82035" y="1312547"/>
                </a:cubicBezTo>
                <a:cubicBezTo>
                  <a:pt x="36728" y="1312547"/>
                  <a:pt x="1" y="1275820"/>
                  <a:pt x="1" y="1230514"/>
                </a:cubicBezTo>
                <a:lnTo>
                  <a:pt x="0" y="246103"/>
                </a:lnTo>
                <a:close/>
              </a:path>
              <a:path w="4760595" h="1312548">
                <a:moveTo>
                  <a:pt x="82034" y="246103"/>
                </a:moveTo>
                <a:lnTo>
                  <a:pt x="82034" y="246102"/>
                </a:lnTo>
                <a:cubicBezTo>
                  <a:pt x="82034" y="223449"/>
                  <a:pt x="100397" y="205086"/>
                  <a:pt x="123051" y="205086"/>
                </a:cubicBezTo>
                <a:cubicBezTo>
                  <a:pt x="145704" y="205086"/>
                  <a:pt x="164068" y="223449"/>
                  <a:pt x="164068" y="246103"/>
                </a:cubicBezTo>
                <a:cubicBezTo>
                  <a:pt x="164068" y="291409"/>
                  <a:pt x="127340" y="328136"/>
                  <a:pt x="82034" y="328136"/>
                </a:cubicBezTo>
                <a:lnTo>
                  <a:pt x="82034" y="246103"/>
                </a:lnTo>
                <a:close/>
              </a:path>
              <a:path w="4760595" h="1312548">
                <a:moveTo>
                  <a:pt x="4678561" y="82034"/>
                </a:moveTo>
                <a:lnTo>
                  <a:pt x="4678561" y="82034"/>
                </a:lnTo>
                <a:cubicBezTo>
                  <a:pt x="4678561" y="104687"/>
                  <a:pt x="4641833" y="123050"/>
                  <a:pt x="4596527" y="123050"/>
                </a:cubicBezTo>
                <a:cubicBezTo>
                  <a:pt x="4596527" y="100397"/>
                  <a:pt x="4596527" y="82034"/>
                  <a:pt x="4596527" y="82034"/>
                </a:cubicBezTo>
                <a:cubicBezTo>
                  <a:pt x="4596527" y="82034"/>
                  <a:pt x="4596527" y="100397"/>
                  <a:pt x="4596527" y="123051"/>
                </a:cubicBezTo>
                <a:cubicBezTo>
                  <a:pt x="4596527" y="145704"/>
                  <a:pt x="4596527" y="164068"/>
                  <a:pt x="4596527" y="164068"/>
                </a:cubicBezTo>
                <a:cubicBezTo>
                  <a:pt x="4596527" y="164067"/>
                  <a:pt x="4596527" y="145704"/>
                  <a:pt x="4596527" y="123051"/>
                </a:cubicBezTo>
                <a:lnTo>
                  <a:pt x="4596527" y="123050"/>
                </a:lnTo>
                <a:cubicBezTo>
                  <a:pt x="4596527" y="77744"/>
                  <a:pt x="4633254" y="41017"/>
                  <a:pt x="4678561" y="41017"/>
                </a:cubicBezTo>
                <a:cubicBezTo>
                  <a:pt x="4723867" y="41017"/>
                  <a:pt x="4760595" y="77744"/>
                  <a:pt x="4760595" y="123051"/>
                </a:cubicBezTo>
                <a:cubicBezTo>
                  <a:pt x="4760595" y="168357"/>
                  <a:pt x="4723867" y="205084"/>
                  <a:pt x="4678561" y="205084"/>
                </a:cubicBezTo>
                <a:lnTo>
                  <a:pt x="4678561" y="82034"/>
                </a:lnTo>
                <a:close/>
              </a:path>
              <a:path w="4760595" h="1312548">
                <a:moveTo>
                  <a:pt x="82034" y="328137"/>
                </a:moveTo>
                <a:lnTo>
                  <a:pt x="82034" y="328136"/>
                </a:lnTo>
                <a:cubicBezTo>
                  <a:pt x="36727" y="328136"/>
                  <a:pt x="0" y="291409"/>
                  <a:pt x="0" y="246103"/>
                </a:cubicBezTo>
              </a:path>
              <a:path w="4760595" h="1312548">
                <a:moveTo>
                  <a:pt x="4678561" y="164069"/>
                </a:moveTo>
                <a:lnTo>
                  <a:pt x="4596527" y="164069"/>
                </a:lnTo>
              </a:path>
              <a:path w="4760595" h="1312548">
                <a:moveTo>
                  <a:pt x="164069" y="246103"/>
                </a:moveTo>
                <a:lnTo>
                  <a:pt x="164069" y="1230514"/>
                </a:lnTo>
              </a:path>
            </a:pathLst>
          </a:custGeom>
          <a:noFill/>
          <a:ln w="12600">
            <a:solidFill>
              <a:srgbClr val="2A6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2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Les matières générales</a:t>
            </a: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orme8">
            <a:extLst>
              <a:ext uri="{FF2B5EF4-FFF2-40B4-BE49-F238E27FC236}">
                <a16:creationId xmlns:a16="http://schemas.microsoft.com/office/drawing/2014/main" id="{48C71052-E823-DE58-4C02-20FE5A9B2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157" y="2361994"/>
            <a:ext cx="8427382" cy="3794077"/>
          </a:xfrm>
          <a:prstGeom prst="rect">
            <a:avLst/>
          </a:prstGeom>
          <a:solidFill>
            <a:srgbClr val="DACF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En ASSP les matières générales sont : Maths, Physique/chimie, Anglais, Français, Histoire-Géographie,  Économie-gestion, Sport, Prévention  santé environnement (PSE), Arts appliqués.</a:t>
            </a:r>
            <a:endParaRPr kumimoji="0" lang="fr-FR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807278-DCA6-2C10-D737-97724CCF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189" y="17580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DBC481-BAC0-B2DD-95C2-D56CE679830C}"/>
              </a:ext>
            </a:extLst>
          </p:cNvPr>
          <p:cNvSpPr>
            <a:spLocks noChangeArrowheads="1"/>
          </p:cNvSpPr>
          <p:nvPr/>
        </p:nvSpPr>
        <p:spPr bwMode="auto">
          <a:xfrm rot="7253984">
            <a:off x="2507673" y="21197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iberation Serif" charset="0"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                                                                                                                       </a:t>
            </a:r>
            <a:r>
              <a:rPr kumimoji="0" lang="fr-FR" altLang="zh-CN" sz="4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 </a:t>
            </a:r>
            <a:endParaRPr kumimoji="0" lang="fr-FR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NSimSun" panose="02010609030101010101" pitchFamily="49" charset="-122"/>
                <a:cs typeface="Mangal" panose="02040503050203030202" pitchFamily="18" charset="0"/>
              </a:rPr>
              <a:t> </a:t>
            </a:r>
            <a:endParaRPr kumimoji="0" lang="fr-FR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NSimSun" panose="02010609030101010101" pitchFamily="49" charset="-122"/>
                <a:cs typeface="Mangal" panose="02040503050203030202" pitchFamily="18" charset="0"/>
              </a:rPr>
              <a:t> </a:t>
            </a:r>
            <a:endParaRPr kumimoji="0" lang="fr-FR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177B567-C315-CF25-F2AA-24937A586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73" y="25769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</p:spTree>
    <p:extLst>
      <p:ext uri="{BB962C8B-B14F-4D97-AF65-F5344CB8AC3E}">
        <p14:creationId xmlns:p14="http://schemas.microsoft.com/office/powerpoint/2010/main" val="25229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honeycomb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F567442-15B8-3EEE-CC87-3EBC55DB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5" name="Forme 1">
            <a:extLst>
              <a:ext uri="{FF2B5EF4-FFF2-40B4-BE49-F238E27FC236}">
                <a16:creationId xmlns:a16="http://schemas.microsoft.com/office/drawing/2014/main" id="{60A49960-004B-7DF8-EEA5-E56CB0B29C46}"/>
              </a:ext>
            </a:extLst>
          </p:cNvPr>
          <p:cNvSpPr>
            <a:spLocks/>
          </p:cNvSpPr>
          <p:nvPr/>
        </p:nvSpPr>
        <p:spPr bwMode="auto">
          <a:xfrm>
            <a:off x="3521595" y="194396"/>
            <a:ext cx="4175741" cy="1409367"/>
          </a:xfrm>
          <a:custGeom>
            <a:avLst/>
            <a:gdLst>
              <a:gd name="T0" fmla="*/ 1933577 w 3867153"/>
              <a:gd name="T1" fmla="*/ 0 h 885825"/>
              <a:gd name="T2" fmla="*/ 3867153 w 3867153"/>
              <a:gd name="T3" fmla="*/ 442913 h 885825"/>
              <a:gd name="T4" fmla="*/ 1933577 w 3867153"/>
              <a:gd name="T5" fmla="*/ 885825 h 885825"/>
              <a:gd name="T6" fmla="*/ 0 w 3867153"/>
              <a:gd name="T7" fmla="*/ 442913 h 88582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10728 w 3867153"/>
              <a:gd name="T13" fmla="*/ 110728 h 885825"/>
              <a:gd name="T14" fmla="*/ 3756425 w 3867153"/>
              <a:gd name="T15" fmla="*/ 775097 h 885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7153" h="885825">
                <a:moveTo>
                  <a:pt x="0" y="166092"/>
                </a:moveTo>
                <a:lnTo>
                  <a:pt x="0" y="166091"/>
                </a:lnTo>
                <a:cubicBezTo>
                  <a:pt x="0" y="135515"/>
                  <a:pt x="24787" y="110728"/>
                  <a:pt x="55364" y="110728"/>
                </a:cubicBezTo>
                <a:lnTo>
                  <a:pt x="3756425" y="110728"/>
                </a:lnTo>
                <a:lnTo>
                  <a:pt x="3756425" y="55364"/>
                </a:lnTo>
                <a:lnTo>
                  <a:pt x="3756425" y="55363"/>
                </a:lnTo>
                <a:cubicBezTo>
                  <a:pt x="3756425" y="24787"/>
                  <a:pt x="3781212" y="0"/>
                  <a:pt x="3811789" y="0"/>
                </a:cubicBezTo>
                <a:cubicBezTo>
                  <a:pt x="3842365" y="0"/>
                  <a:pt x="3867153" y="24787"/>
                  <a:pt x="3867153" y="55364"/>
                </a:cubicBezTo>
                <a:lnTo>
                  <a:pt x="3867153" y="719733"/>
                </a:lnTo>
                <a:cubicBezTo>
                  <a:pt x="3867153" y="750309"/>
                  <a:pt x="3842365" y="775096"/>
                  <a:pt x="3811789" y="775096"/>
                </a:cubicBezTo>
                <a:lnTo>
                  <a:pt x="110728" y="775097"/>
                </a:lnTo>
                <a:lnTo>
                  <a:pt x="110728" y="830461"/>
                </a:lnTo>
                <a:cubicBezTo>
                  <a:pt x="110728" y="861037"/>
                  <a:pt x="85940" y="885824"/>
                  <a:pt x="55364" y="885824"/>
                </a:cubicBezTo>
                <a:cubicBezTo>
                  <a:pt x="24787" y="885824"/>
                  <a:pt x="0" y="861037"/>
                  <a:pt x="0" y="830461"/>
                </a:cubicBezTo>
                <a:lnTo>
                  <a:pt x="0" y="166092"/>
                </a:lnTo>
                <a:close/>
              </a:path>
              <a:path w="3867153" h="885825">
                <a:moveTo>
                  <a:pt x="55364" y="166092"/>
                </a:moveTo>
                <a:lnTo>
                  <a:pt x="55364" y="166091"/>
                </a:lnTo>
                <a:cubicBezTo>
                  <a:pt x="55364" y="150803"/>
                  <a:pt x="67757" y="138410"/>
                  <a:pt x="83046" y="138410"/>
                </a:cubicBezTo>
                <a:cubicBezTo>
                  <a:pt x="98334" y="138410"/>
                  <a:pt x="110728" y="150803"/>
                  <a:pt x="110728" y="166092"/>
                </a:cubicBezTo>
                <a:cubicBezTo>
                  <a:pt x="110728" y="196668"/>
                  <a:pt x="85940" y="221455"/>
                  <a:pt x="55364" y="221455"/>
                </a:cubicBezTo>
                <a:lnTo>
                  <a:pt x="55364" y="166092"/>
                </a:lnTo>
                <a:close/>
              </a:path>
              <a:path w="3867153" h="885825">
                <a:moveTo>
                  <a:pt x="3811789" y="55364"/>
                </a:moveTo>
                <a:lnTo>
                  <a:pt x="3811789" y="55364"/>
                </a:lnTo>
                <a:cubicBezTo>
                  <a:pt x="3811789" y="70652"/>
                  <a:pt x="3787001" y="83045"/>
                  <a:pt x="3756425" y="83045"/>
                </a:cubicBezTo>
                <a:cubicBezTo>
                  <a:pt x="3756425" y="67757"/>
                  <a:pt x="3756425" y="55364"/>
                  <a:pt x="3756425" y="55364"/>
                </a:cubicBezTo>
                <a:cubicBezTo>
                  <a:pt x="3756425" y="55364"/>
                  <a:pt x="3756425" y="67757"/>
                  <a:pt x="3756425" y="83046"/>
                </a:cubicBezTo>
                <a:cubicBezTo>
                  <a:pt x="3756425" y="98334"/>
                  <a:pt x="3756425" y="110728"/>
                  <a:pt x="3756425" y="110728"/>
                </a:cubicBezTo>
                <a:cubicBezTo>
                  <a:pt x="3756425" y="110727"/>
                  <a:pt x="3756425" y="98334"/>
                  <a:pt x="3756425" y="83046"/>
                </a:cubicBezTo>
                <a:lnTo>
                  <a:pt x="3756425" y="83045"/>
                </a:lnTo>
                <a:cubicBezTo>
                  <a:pt x="3756425" y="52469"/>
                  <a:pt x="3781212" y="27682"/>
                  <a:pt x="3811789" y="27682"/>
                </a:cubicBezTo>
                <a:cubicBezTo>
                  <a:pt x="3842365" y="27682"/>
                  <a:pt x="3867153" y="52469"/>
                  <a:pt x="3867153" y="83046"/>
                </a:cubicBezTo>
                <a:cubicBezTo>
                  <a:pt x="3867153" y="113622"/>
                  <a:pt x="3842365" y="138409"/>
                  <a:pt x="3811789" y="138409"/>
                </a:cubicBezTo>
                <a:lnTo>
                  <a:pt x="3811789" y="55364"/>
                </a:lnTo>
                <a:close/>
              </a:path>
              <a:path w="3867153" h="885825">
                <a:moveTo>
                  <a:pt x="55364" y="221456"/>
                </a:moveTo>
                <a:lnTo>
                  <a:pt x="55364" y="221455"/>
                </a:lnTo>
                <a:cubicBezTo>
                  <a:pt x="24787" y="221455"/>
                  <a:pt x="0" y="196668"/>
                  <a:pt x="0" y="166092"/>
                </a:cubicBezTo>
              </a:path>
              <a:path w="3867153" h="885825">
                <a:moveTo>
                  <a:pt x="3811789" y="110728"/>
                </a:moveTo>
                <a:lnTo>
                  <a:pt x="3756425" y="110728"/>
                </a:lnTo>
              </a:path>
              <a:path w="3867153" h="885825">
                <a:moveTo>
                  <a:pt x="110728" y="166092"/>
                </a:moveTo>
                <a:lnTo>
                  <a:pt x="110728" y="830461"/>
                </a:lnTo>
              </a:path>
            </a:pathLst>
          </a:custGeom>
          <a:noFill/>
          <a:ln w="12600">
            <a:solidFill>
              <a:srgbClr val="2F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                Les stages </a:t>
            </a:r>
            <a:endParaRPr kumimoji="0" lang="fr-FR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orme7">
            <a:extLst>
              <a:ext uri="{FF2B5EF4-FFF2-40B4-BE49-F238E27FC236}">
                <a16:creationId xmlns:a16="http://schemas.microsoft.com/office/drawing/2014/main" id="{F8023535-CB6E-5B87-87C4-869E1121D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61" y="1783889"/>
            <a:ext cx="10413242" cy="4573443"/>
          </a:xfrm>
          <a:prstGeom prst="rect">
            <a:avLst/>
          </a:prstGeom>
          <a:solidFill>
            <a:srgbClr val="DACFDA"/>
          </a:solidFill>
          <a:ln w="12573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Arial Black" panose="020B0A04020102020204" pitchFamily="34" charset="0"/>
              </a:rPr>
              <a:t>La durée de la formation en milieu professionnel est </a:t>
            </a:r>
            <a:r>
              <a:rPr kumimoji="0" lang="fr-FR" altLang="zh-CN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Arial Black" panose="020B0A04020102020204" pitchFamily="34" charset="0"/>
              </a:rPr>
              <a:t>de 22 semaines.</a:t>
            </a:r>
            <a:endParaRPr kumimoji="0" lang="fr-FR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Arial Black" panose="020B0A04020102020204" pitchFamily="34" charset="0"/>
              </a:rPr>
              <a:t>Ces 22 semaines sont réparties sur les trois années de formation, en six périodes.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Les stages sont obligatoires pour avoir le diplôme.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Les PFMP s’effectuent :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Dans les établissement de santé, publics ou privés dont les établissements de rééducation fonctionnelle, de réadaptions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Dans les structures médicosociales accueillant des personnes en situation de handicap (adultes ou enfants) ou personnes âgées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Dans des structures d’accueil collectif de la petite enfance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En école élémentaire auprès d’accompagnant d’enfants en situation de handicap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 Six semaines sont effectuées en classe de seconde. Elle se déroulent en structures médicosociales, en services d’aide à domicile, en structures d’accueil collectif de la petite enfance.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Les seize semaines restantes sont réparties en classes de première et terminale. Elle se déroulent en établissements de santé, en services de soins ou d’aide à domicile. Selon le projet professionnel de l’élève, elles peuvent se dérouler en école élémentaire dans le cadre de l’accompagnement d’enfants en situation d’handicap.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Sur les seize semaines, dix semaines au moins doivent se dérouler auprès d’adultes non autonomes.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 </a:t>
            </a: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21C2E-944B-C01B-E0B0-5A8D4CFB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415" y="6373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GF" altLang="fr-GF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GF" altLang="fr-GF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GF" altLang="fr-GF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3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iberation Serif" charset="0"/>
                <a:ea typeface="NSimSun" panose="02010609030101010101" pitchFamily="49" charset="-122"/>
                <a:cs typeface="Mangal" panose="02040503050203030202" pitchFamily="18" charset="0"/>
              </a:rPr>
              <a:t> </a:t>
            </a:r>
            <a:endParaRPr kumimoji="0" lang="fr-FR" altLang="zh-CN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84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1">
            <a:extLst>
              <a:ext uri="{FF2B5EF4-FFF2-40B4-BE49-F238E27FC236}">
                <a16:creationId xmlns:a16="http://schemas.microsoft.com/office/drawing/2014/main" id="{7FD8B9E2-E8DA-540C-977F-20BB5B1E0A48}"/>
              </a:ext>
            </a:extLst>
          </p:cNvPr>
          <p:cNvSpPr>
            <a:spLocks/>
          </p:cNvSpPr>
          <p:nvPr/>
        </p:nvSpPr>
        <p:spPr bwMode="auto">
          <a:xfrm>
            <a:off x="4317167" y="318541"/>
            <a:ext cx="3867150" cy="885825"/>
          </a:xfrm>
          <a:custGeom>
            <a:avLst/>
            <a:gdLst>
              <a:gd name="T0" fmla="*/ 1933577 w 3867153"/>
              <a:gd name="T1" fmla="*/ 0 h 885825"/>
              <a:gd name="T2" fmla="*/ 3867153 w 3867153"/>
              <a:gd name="T3" fmla="*/ 442913 h 885825"/>
              <a:gd name="T4" fmla="*/ 1933577 w 3867153"/>
              <a:gd name="T5" fmla="*/ 885825 h 885825"/>
              <a:gd name="T6" fmla="*/ 0 w 3867153"/>
              <a:gd name="T7" fmla="*/ 442913 h 88582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10728 w 3867153"/>
              <a:gd name="T13" fmla="*/ 110728 h 885825"/>
              <a:gd name="T14" fmla="*/ 3756425 w 3867153"/>
              <a:gd name="T15" fmla="*/ 775097 h 885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7153" h="885825">
                <a:moveTo>
                  <a:pt x="0" y="166092"/>
                </a:moveTo>
                <a:lnTo>
                  <a:pt x="0" y="166091"/>
                </a:lnTo>
                <a:cubicBezTo>
                  <a:pt x="0" y="135515"/>
                  <a:pt x="24787" y="110728"/>
                  <a:pt x="55364" y="110728"/>
                </a:cubicBezTo>
                <a:lnTo>
                  <a:pt x="3756425" y="110728"/>
                </a:lnTo>
                <a:lnTo>
                  <a:pt x="3756425" y="55364"/>
                </a:lnTo>
                <a:lnTo>
                  <a:pt x="3756425" y="55363"/>
                </a:lnTo>
                <a:cubicBezTo>
                  <a:pt x="3756425" y="24787"/>
                  <a:pt x="3781212" y="0"/>
                  <a:pt x="3811789" y="0"/>
                </a:cubicBezTo>
                <a:cubicBezTo>
                  <a:pt x="3842365" y="0"/>
                  <a:pt x="3867153" y="24787"/>
                  <a:pt x="3867153" y="55364"/>
                </a:cubicBezTo>
                <a:lnTo>
                  <a:pt x="3867153" y="719733"/>
                </a:lnTo>
                <a:cubicBezTo>
                  <a:pt x="3867153" y="750309"/>
                  <a:pt x="3842365" y="775096"/>
                  <a:pt x="3811789" y="775096"/>
                </a:cubicBezTo>
                <a:lnTo>
                  <a:pt x="110728" y="775097"/>
                </a:lnTo>
                <a:lnTo>
                  <a:pt x="110728" y="830461"/>
                </a:lnTo>
                <a:cubicBezTo>
                  <a:pt x="110728" y="861037"/>
                  <a:pt x="85940" y="885824"/>
                  <a:pt x="55364" y="885824"/>
                </a:cubicBezTo>
                <a:cubicBezTo>
                  <a:pt x="24787" y="885824"/>
                  <a:pt x="0" y="861037"/>
                  <a:pt x="0" y="830461"/>
                </a:cubicBezTo>
                <a:lnTo>
                  <a:pt x="0" y="166092"/>
                </a:lnTo>
                <a:close/>
              </a:path>
              <a:path w="3867153" h="885825">
                <a:moveTo>
                  <a:pt x="55364" y="166092"/>
                </a:moveTo>
                <a:lnTo>
                  <a:pt x="55364" y="166091"/>
                </a:lnTo>
                <a:cubicBezTo>
                  <a:pt x="55364" y="150803"/>
                  <a:pt x="67757" y="138410"/>
                  <a:pt x="83046" y="138410"/>
                </a:cubicBezTo>
                <a:cubicBezTo>
                  <a:pt x="98334" y="138410"/>
                  <a:pt x="110728" y="150803"/>
                  <a:pt x="110728" y="166092"/>
                </a:cubicBezTo>
                <a:cubicBezTo>
                  <a:pt x="110728" y="196668"/>
                  <a:pt x="85940" y="221455"/>
                  <a:pt x="55364" y="221455"/>
                </a:cubicBezTo>
                <a:lnTo>
                  <a:pt x="55364" y="166092"/>
                </a:lnTo>
                <a:close/>
              </a:path>
              <a:path w="3867153" h="885825">
                <a:moveTo>
                  <a:pt x="3811789" y="55364"/>
                </a:moveTo>
                <a:lnTo>
                  <a:pt x="3811789" y="55364"/>
                </a:lnTo>
                <a:cubicBezTo>
                  <a:pt x="3811789" y="70652"/>
                  <a:pt x="3787001" y="83045"/>
                  <a:pt x="3756425" y="83045"/>
                </a:cubicBezTo>
                <a:cubicBezTo>
                  <a:pt x="3756425" y="67757"/>
                  <a:pt x="3756425" y="55364"/>
                  <a:pt x="3756425" y="55364"/>
                </a:cubicBezTo>
                <a:cubicBezTo>
                  <a:pt x="3756425" y="55364"/>
                  <a:pt x="3756425" y="67757"/>
                  <a:pt x="3756425" y="83046"/>
                </a:cubicBezTo>
                <a:cubicBezTo>
                  <a:pt x="3756425" y="98334"/>
                  <a:pt x="3756425" y="110728"/>
                  <a:pt x="3756425" y="110728"/>
                </a:cubicBezTo>
                <a:cubicBezTo>
                  <a:pt x="3756425" y="110727"/>
                  <a:pt x="3756425" y="98334"/>
                  <a:pt x="3756425" y="83046"/>
                </a:cubicBezTo>
                <a:lnTo>
                  <a:pt x="3756425" y="83045"/>
                </a:lnTo>
                <a:cubicBezTo>
                  <a:pt x="3756425" y="52469"/>
                  <a:pt x="3781212" y="27682"/>
                  <a:pt x="3811789" y="27682"/>
                </a:cubicBezTo>
                <a:cubicBezTo>
                  <a:pt x="3842365" y="27682"/>
                  <a:pt x="3867153" y="52469"/>
                  <a:pt x="3867153" y="83046"/>
                </a:cubicBezTo>
                <a:cubicBezTo>
                  <a:pt x="3867153" y="113622"/>
                  <a:pt x="3842365" y="138409"/>
                  <a:pt x="3811789" y="138409"/>
                </a:cubicBezTo>
                <a:lnTo>
                  <a:pt x="3811789" y="55364"/>
                </a:lnTo>
                <a:close/>
              </a:path>
              <a:path w="3867153" h="885825">
                <a:moveTo>
                  <a:pt x="55364" y="221456"/>
                </a:moveTo>
                <a:lnTo>
                  <a:pt x="55364" y="221455"/>
                </a:lnTo>
                <a:cubicBezTo>
                  <a:pt x="24787" y="221455"/>
                  <a:pt x="0" y="196668"/>
                  <a:pt x="0" y="166092"/>
                </a:cubicBezTo>
              </a:path>
              <a:path w="3867153" h="885825">
                <a:moveTo>
                  <a:pt x="3811789" y="110728"/>
                </a:moveTo>
                <a:lnTo>
                  <a:pt x="3756425" y="110728"/>
                </a:lnTo>
              </a:path>
              <a:path w="3867153" h="885825">
                <a:moveTo>
                  <a:pt x="110728" y="166092"/>
                </a:moveTo>
                <a:lnTo>
                  <a:pt x="110728" y="830461"/>
                </a:lnTo>
              </a:path>
            </a:pathLst>
          </a:custGeom>
          <a:noFill/>
          <a:ln w="12600">
            <a:solidFill>
              <a:srgbClr val="2F52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                          </a:t>
            </a: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25ADF-3C6E-F114-39AA-A52E33818A7A}"/>
              </a:ext>
            </a:extLst>
          </p:cNvPr>
          <p:cNvSpPr/>
          <p:nvPr/>
        </p:nvSpPr>
        <p:spPr>
          <a:xfrm>
            <a:off x="457200" y="1963724"/>
            <a:ext cx="11025266" cy="3171272"/>
          </a:xfrm>
          <a:prstGeom prst="rect">
            <a:avLst/>
          </a:prstGeom>
          <a:solidFill>
            <a:srgbClr val="DACFDA"/>
          </a:solidFill>
          <a:ln w="12701" cap="flat">
            <a:solidFill>
              <a:srgbClr val="385D8A"/>
            </a:solidFill>
            <a:custDash>
              <a:ds d="100000" sp="100000"/>
            </a:custDash>
            <a:miter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Après l’obtention du bac ASSP, on peut travailler en tant que  auxiliaire de vie,  aide à domicile, accueillant familial, accompagnant de personnes fragilisées ou handicapées.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Si vous avez choisi de continuer vos études, après votre baccalauréat ASSP, vous pouvez remplir des dossiers d’inscription pour une école d’aide-soignant,  ou faire des vœux via parcoupsup :  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BTS ESF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BTS SP3S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BUT Carrière Social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Educateur Spécialisé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Educateur de jeunes enfants 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IFSI</a:t>
            </a:r>
            <a:endParaRPr kumimoji="0" lang="fr-FR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F6B679-F3CF-E8D6-8B0F-241A75A3E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594E8B-20C1-D81D-8150-B95B96701BB8}"/>
              </a:ext>
            </a:extLst>
          </p:cNvPr>
          <p:cNvSpPr txBox="1"/>
          <p:nvPr/>
        </p:nvSpPr>
        <p:spPr>
          <a:xfrm>
            <a:off x="4527030" y="617666"/>
            <a:ext cx="6115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Les débouchés après le bac ASSP</a:t>
            </a:r>
            <a:endParaRPr kumimoji="0" lang="fr-FR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895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8EAD03-B934-343A-CF3A-82049B291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EFADE8-6DFE-449D-9459-816E53C5B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GF" altLang="fr-GF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GF" altLang="fr-GF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345F2-4BAC-721E-8AEF-492264393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113" y="-3868768"/>
            <a:ext cx="7819089" cy="22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GF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700F3-C8FF-4D8B-B8FC-86129894BEA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81713" y="-3885522"/>
            <a:ext cx="781908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GF" altLang="fr-GF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GF" altLang="fr-GF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92FB75-9164-514F-8595-DB8DE032CB88}"/>
              </a:ext>
            </a:extLst>
          </p:cNvPr>
          <p:cNvSpPr txBox="1"/>
          <p:nvPr/>
        </p:nvSpPr>
        <p:spPr>
          <a:xfrm>
            <a:off x="3327817" y="1148069"/>
            <a:ext cx="6655632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allons vous montrer certaines images des activités réalisées dans la filière ASSP.</a:t>
            </a:r>
            <a:endParaRPr lang="fr-GF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835</Words>
  <Application>Microsoft Office PowerPoint</Application>
  <PresentationFormat>Grand écran</PresentationFormat>
  <Paragraphs>85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Liberation Serif</vt:lpstr>
      <vt:lpstr>Office Theme</vt:lpstr>
      <vt:lpstr>PRÉSENTATION  DE LA NOUVELLE  FILIÈRE ASSP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DE LA NOUVELLE       FILIÈRE ASSP</dc:title>
  <dc:creator>Snaicka CHATELIER</dc:creator>
  <cp:lastModifiedBy>Snaicka CHATELIER</cp:lastModifiedBy>
  <cp:revision>8</cp:revision>
  <dcterms:created xsi:type="dcterms:W3CDTF">2022-12-28T16:33:47Z</dcterms:created>
  <dcterms:modified xsi:type="dcterms:W3CDTF">2023-05-23T14:12:33Z</dcterms:modified>
</cp:coreProperties>
</file>